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Set up the hour and the promise.
SAY:
• Welcome them. Tell them the hour has one job: by the end they can look at a patient and say WHICH kind of shock, and why it matters that they can.
• Say plainly: 'The single most useful thing you will learn today is that shock is something you see before you can measure it.'
• Housekeeping: there are three short vote-and-argue breaks. Warn them now that you WILL ask them to commit to an answer before anyone discusses it. That is deliberate.
ASK: Show of hands — who has already seen a patient they'd call 'in shock'?
WATCH FOR: Students who think this is a memorisation hour. Tell them it is a pattern-recognition hour.
TIME: 0:00–0:01 · 1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Introduce the four and the colour cue.
SAY:
• Name the four and connect each back to pump/pipes/fluid: fluid = hypovolemic, pipes = distributive, pump = cardiogenic, and something in the way = obstructive.
• Point out the colours. Tell them the same four colours appear in the case game after the break, so the colour becomes a memory hook.
ASK: Before I define them — which of the three (pump, pipes, fluid) does 'hypovolemic' sound like?
WATCH FOR: —
TIME: 0:20 · transition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Establish the reference pattern every other kind gets compared against.
SAY:
• Teach this one first and teach it well — it is the pattern students will hold the other three up against.
• Split it: blood out versus fluid out. Both empty the tank; only one leaves a puddle.
• Emphasise 'cool, pale, damp' as the signature. That is the sympathetic squeeze. When you meet a shocked patient whose skin is WARM, that mismatch is your first real clue and it's coming in two slides.
• Say the hidden-bleeding line slowly. Pelvis, abdomen, chest, and the ground around a femur.
ASK: Name me three places a patient can lose a litre of blood where you would never see it.
WATCH FOR: Students who equate hypovolemic with visible bleeding only. Days of vomiting empties the tank just as thoroughly.
TIME: 0:20–0:24 · 4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Teach the warm/flushed mismatch — the single most counter-intuitive thing in the hour.
SAY:
• Lead with the mismatch: 'Everything I told you shock looks like — cold, pale, clamped — this one breaks. Distributive shock is often WARM.'
• Explain why: the pipes cannot squeeze, so blood sits out in the skin. That is also why cap refill can be FAST rather than slow.
• Sepsis is the one the Education Standards actually name at EMT level, so give it the most air time. New confusion in an older adult with any sign of infection is a sepsis presentation until proven otherwise.
• Anaphylaxis: exposure, airway, circulation. Say that a fifth have no hives — waiting for a rash is how it gets missed.
• Neurogenic gets its own slide next.
ASK: Why would a patient in shock have warm, pink skin? What has to be true?
WATCH FOR: Students who reject the warm presentation because it contradicts slide 11. Name the contradiction out loud — it is the point.
TIME: 0:24–0:28 · 4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Teach the pattern, then the honest limit of the pattern — and make the limit a safety rule.
SAY:
• Teach the classic four findings first and let them land. They need the pattern before they can hear the caveat.
• Then do spinal versus neurogenic. Give them the one-liner: 'Spinal shock is a neurology finding. Neurogenic shock is a circulation finding.'
• Now the red box, and slow down: this is the highest-stakes sentence in the hour. A hypotensive trauma patient with a cord injury is bleeding until proven otherwise.
• THE EXAM NOTE — first time you use this device, so frame it once, out loud: 'You'll see this box a few times today. It means your book and the evidence disagree. I'm going to teach you both, because you need to pass a test AND take care of people.' Then read it.
ASK: If fewer than one in five of these patients shows the classic picture — what does a NORMAL heart rate tell you in a hypotensive cord-injured patient?
WATCH FOR: Anchoring. A student who decides 'neurogenic' and stops looking for blood is the failure mode this slide exists to prevent.
TIME: 0:28–0:31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Give them the wet-lungs pattern and the one management consequence that matters at their level.
SAY:
• Anchor on the mechanism: forward flow fails, so everything backs up. The crackles and the JVD are literally the backup.
• Contrast it directly with hypovolemic: same cold, grey, sweaty skin — but wet lungs and full neck veins instead of clear lungs and flat necks.
• Note that cardiogenic shock is formally a paramedic-level topic in the national Education Standards. They don't manage it, but they absolutely have to recognise it — because it is the one where 'shocked patient, give fluid' is the wrong instinct.
• Mention wheeze: a flooded left ventricle can wheeze. It is not always asthma.
ASK: Cold, grey, sweaty, hypotensive. What single finding tells you pump instead of tank?
WATCH FOR: Students reaching for fluid on reflex for any shocked patient.
TIME: 0:31–0:35 · 4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Teach the three, then dismantle the triad they will otherwise wait for.
SAY:
• Frame it: 'Pump works. Pipes work. Something is squeezing from outside.'
• Give them the discriminator that actually works — breath sounds. Absent on one side is tension. Clear with JVD is tamponade. Clear with severe hypoxia and a swollen calf is PE.
• Then the exam note, and be direct: the classic triad was largely described in ventilated patients. Their patients are breathing on their own. Tracheal deviation is late and often never appears at all.
• Add the trap that will show up in the game: flat neck veins do NOT rule out a tension pneumothorax. You cannot distend veins you have already emptied by bleeding.
ASK: Shock, one-sided absent breath sounds, and FLAT neck veins. Have you ruled out a tension pneumothorax?
WATCH FOR: Checklist thinking — a student who needs all three findings before acting will act too late.
TIME: 0:35–0:40 · 5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Reassure them the management is simpler than the classification.
SAY:
• Say: 'Good news. You do not need a different plan for each of the four. Most of what you do is identical. What changes is a short list — and the biggest thing that changes is where you drive and how fast you leave.'
ASK: —
WATCH FOR: —
TIME: 0:40 · transition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Give them a single ordered plan they can run without knowing the cause yet.
SAY:
• Stress the ordering. They do not need the diagnosis before they start treating.
• Warmth is the one people skip. Say it plainly: a cold patient does not clot. Blankets are not comfort, they are treatment.
• Transport: every EMT-level cause of shock is definitively fixed somewhere that is not your ambulance. The decision to go, and where to, is the highest-value thing they do.
ASK: Which of these five is the one crews most often forget?
WATCH FOR: Students who want to classify before they treat. Classification changes destination and urgency, not the first five minutes.
TIME: 0:40–0:42 · 2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Make classification pay off — show them what it actually buys.
SAY:
• Say: 'This is why we spent forty minutes sorting them. Here is what the sorting buys you.'
• The two that change your hands: bleeding gets stopped, and the cardiogenic patient does not get loaded with fluid.
• The two that change your mouth: saying the word 'sepsis' on the radio changes what happens at the door. Saying 'I think this is a tension pneumothorax' changes who is waiting.
• Land the closing line: for an EMT, recognition IS the intervention.
ASK: Which of these four changes what you do with your HANDS, and which changes what you say on the RADIO?
WATCH FOR: Students deflating because they can't fix these. Reframe: recognising and announcing is a real intervention with a real outcome.
TIME: 0:42–0:44 · 2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Correct two pieces of outdated practice they will otherwise carry for a career.
SAY:
• Oxygen: 94 to 98 percent. Say the COPD point carefully — pushing a known COPD patient above 92% is rated as potentially harmful in the 2024 first aid guidelines. That is a strong word and it is the guideline's word.
• Positioning: supine is the recommendation. Foot elevation is optional, only when there is NO trauma, and it comes back down if it makes them worse.
• Trendelenburg: be precise, and don't overclaim. Say 'no current body recommends it, and foot elevation is not the same thing as tipping the whole patient head-down.' Do not say a guideline bans it — none of the ones I checked actually say that.
• Anaphylaxis: keep them supine unless their breathing demands sitting. Don't walk them to the cot.
ASK: Your COPD patient in shock reads 96% on a non-rebreather. Is that a win?
WATCH FOR: 'More oxygen is always safer.' That instinct is what these two recommendations exist to correct.
TIME: 0:44–0:45 · 1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Break 'shock = low blood pressure' in the first four minutes, before any model is taught.
SAY:
• Read the case out loud. Let them sit with it.
• Point at the blood pressure. Ask if it looks bad. Most will say it looks fine.
• Then walk the numbers: 104 over 88. Subtract. Sixteen. Say: 'A healthy young adult runs a pulse pressure around forty. His is sixteen, and it is sixteen because his body is clamping every vessel it can to hold that top number up.'
• Land it: 'He is in shock right now, and the cuff is telling you he is fine. That is the whole reason we are here for an hour.'
ASK: Looking only at that blood pressure — is this patient sick? (Take the show of hands. Most say no. Come back to it.)
WATCH FOR: Students who read only the systolic. Teach them to read BOTH numbers, every time.
TIME: 0:01–0:04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Drill the sequence and the tourniquet aftercare rules that get broken in practice.
SAY:
• Direct pressure first. Say the exception clearly: the guideline says tourniquet when pressure is 'ineffective OR IMPRACTICAL' — that second word is what covers multiple patients, a fire, or an entrapment.
• Tourniquet application: tight enough that the distal pulse is GONE. A tourniquet that stops the ooze but not the pulse can make bleeding worse.
• The aftercare rules are where crews fail. Mark the time. Keep it visible. It hurts and you do not loosen it.
• If a bystander put on an improvised one, reassess and consider a commercial tourniquet above it.
ASK: Your tourniquet is on and the wound is still oozing. What's your next move?
WATCH FOR: Under-tightening, and the instinct to loosen for a screaming patient. Both are common and both are dangerous.
TIME: 0:45–0:46 · 1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Tell Montana students what they are actually licensed to do, and where to verify it.
SAY:
• Point out the difference that matters: nationally, an EMT has NO intravenous access at all. In Montana, with an endorsement, they can.
• Epinephrine: auto-injector is base scope. Drawing it up from a 1:1,000 vial requires the Medication Endorsement and is flagged ADULT ONLY. Say that twice.
• Do NOT give them a milligram number for the adult dose. Tell them why: the allergy bodies say up to 0.5 mg for an adult and the EMS model guideline says 0.3 mg. Both are current. Their service protocol decides, and that is the number they follow.
• Send them to their medical director to confirm their own endorsements. Say out loud that you have not personally verified the current version date of the state document.
ASK: Who here knows whether YOUR service carries drawn-up epinephrine or auto-injectors?
WATCH FOR: Students assuming their scope equals what they saw on a ride-along with a different service.
TIME: 0:46–0:47 · 1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Second retrieval cycle, on the discrimination that matters most — warm versus cold shock.
SAY:
• Run the full cycle again: commit → discuss → you teach → revote. Do not skip the revote; watching the room move is the point.
• Answer is B, distributive — septic.
• Teach the discriminator, not the answer: warm, flushed, and flash capillary refill say the pipes are open. A hypovolemic patient with the same pressure would be cool, pale and slow to refill.
• Widen it: new confusion in an older adult plus any sign of infection is a sepsis presentation. Say the word on your radio report.
• If you have a moment: if their textbook teaches qSOFA as the prehospital sepsis screen, it is out of date. The 2026 Surviving Sepsis Campaign guidelines now recommend NEWS, NEWS2, MEWS or SIRS over qSOFA, citing qSOFA's poor sensitivity.
ASK: Same pressure, same pulse — what would her skin look like if this were hypovolemic instead?
WATCH FOR: Students choosing hypovolemic on the numbers alone. The numbers are identical; the skin is the whole answer.
TIME: 0:47–0:50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Consolidate the hour into three portable rules, and close the psychogenic loop.
SAY:
• Do these as a recap, quickly — they've met all three already.
• Trap 1 is the one that ties back to the very first slide. Point at it and say 'that was our rollover patient at 104 over 88.'
• Trap 2 is the honest one: the classic pictures are teaching tools, not decision rules.
• Trap 3: 110 from 65 up. If they take one number away, that's it.
• The exam note on psychogenic: last use of the device, so be brief. Know the word, don't build a fifth category out of it.
ASK: Give me back the three traps without looking.
WATCH FOR: —
TIME: 0:50–0:52 · 2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Hand off to the case activity with the right expectation set.
SAY:
• Set the rule before you start: they must say WHAT made them choose, not just the category. The reasoning is the learning.
• Tell them there is no timer and no scoreboard, on purpose. Nobody is being ranked.
• Tell them the cases are deliberately ordered so that two similar-looking patients land back to back. That is not an accident and it is where the learning is.
• Point them at the URL for practice at home.
ASK: —
WATCH FOR: Students who want to race. Slow them down — the argument is the point, not the answer.
TIME: 0:52–0:53 · 1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OPTIONAL — only if you reached the minute-24 marker early. Adds the nuance that ties the two exam notes together.
SAY:
• Open by telling them their book probably has four and the national guidelines have five.
• The payoff is the reconciliation: this is why flat neck veins don't rule out a tension pneumothorax, and why a normal heart rate doesn't rule out neurogenic shock in a bleeding patient.
• Give them the rule: when the findings argue with each other, suspect two problems, not one wrong finding.
ASK: Which two of today's four could a single crushed patient have at the same time?
WATCH FOR: —
TIME: OPTIONAL · 4 min. Skip unless you are ahead at the minute-24 marker.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OPTIONAL third cycle. Only if you're ahead. Tests the combined concept directly.
SAY:
• Answer is C. He is bleeding AND he has a tension pneumothorax.
• The teaching point is the flat neck veins: you cannot distend veins you have already emptied by bleeding. Their absence proves nothing.
• Land it: 'The finding that was supposed to confirm it is missing precisely because he has a second problem.'
ASK: Why are his neck veins flat when the textbook says they should be distended?
WATCH FOR: Students who pick B because they anchored on the chest and stopped looking at the leg.
TIME: OPTIONAL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Reference slide. Don't present it — it's there so anything on these slides can be traced.
SAY:
• Skip in class. Mention it exists if a student challenges a number.
ASK: —
WATCH FOR: —
TIME: Not presented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Give them the definition that makes everything else make sense.
SAY:
• Define it once, cleanly: shock is inadequate perfusion. Not low pressure — inadequate delivery.
• Analogy that lands: 'Pressure is what the plumbing reads. Perfusion is whether the garden actually got watered. You can have pressure in the pipe and a dead garden.'
• Tell them the exam relevance: on the current NREMT EMT exam, Primary Assessment is the single largest domain — roughly four in ten questions. Finding shock IS the primary assessment.
ASK: If pressure isn't perfusion — what CAN you see from the doorway that tells you about perfusion?
WATCH FOR: They will offer 'blood pressure' first. Redirect to skin, pulse, breathing, mentation. Write their answers up; you'll use them in two slides.
TIME: 0:04–0:07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Signal the shift from 'what is shock' to 'how do I sort it'.
SAY:
• Say: 'Everything for the rest of the hour hangs on three words. Pump. Pipes. Fluid.'
• Tell them if they remember nothing else, remember those three — because the four kinds of shock are literally just those three things failing, plus one extra.
ASK: —
WATCH FOR: —
TIME: 0:07 · transition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Install the mental model the whole hour hangs on.
SAY:
• Walk the three, slowly, one at a time. Use your hands — a fist for the pump, both hands for the pipes widening and narrowing, a cupped hand for the fluid.
• Then the fourth idea: obstruction. 'Everything works, but something is squeezing the pipe from the outside or filling the bag around the heart.'
• Say clearly: 'Those four ideas ARE the four kinds of shock. You already know the classification, you just don't know the names yet.'
ASK: If I hand you a garden hose and a tap — name me three ways I can stop water coming out the end.
WATCH FOR: This is the anchor slide. If they are lost here, everything downstream fails. Go slowly and check faces before moving on.
TIME: 0:07–0:10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Reframe the sign list as one physiological story so they never memorise it as a list.
SAY:
• Do NOT read this table. Tell it as a story: 'The body notices delivery is failing. It has three levers — go faster, squeeze tighter, breathe harder. Everything in this column is one of those three levers being pulled.'
• Emphasise the mental status line. Say: 'Anxious and restless is a perfusion sign. The combative trauma patient is not being difficult — his brain is hypoxic until you prove otherwise.'
• Tie back to slide 2: the rollover patient had every single row on this slide, and a blood pressure of 104.
ASK: Why would a shocked patient breathe fast when their lungs are perfectly fine?
WATCH FOR: Students memorising the right-hand column without the middle one. The middle column is what makes it stick.
TIME: 0:10–0:13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Make the BP threshold meaningful as a stage change, not a number to memorise.
SAY:
• Say: 'Compensated is the whole game. Once the pressure drops, you are no longer finding shock — you are chasing it.'
• The children line matters and you should slow down for it: in adults tachycardia comes first and can persist for hours. In children a tachycardic child may already be close to collapse, and hypotension in a child is late and ominous.
• Do not give them a single magic number for 'low'. Tell them the number is age- and cause-dependent and you'll show them the field triage version next.
ASK: Your patient's heart rate has been 130 for twenty minutes and their pressure is holding. Are you reassured?
WATCH FOR: The idea that a holding blood pressure is good news. It means the levers still work — not that the patient is fine.
TIME: 0:13–0:15 · 2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Give them one durable, arithmetic-free tool and correct the single-adult-number teaching.
SAY:
• Teach HR &gt; SBP first. It is a live national field-triage criterion, it needs no maths, and it catches the compensated patient whose pressure has not dropped yet.
• Then the age adjustment. Say it plainly: 'One hundred and ten. If you take one number home from this hour, take that one, because it is the one your book probably doesn't have.'
• Frame WHY they differ: older patients are often hypertensive at baseline and on medications that blunt the heart-rate response. A hundred is a big drop for them.
ASK: Eighty-year-old, fell, pressure 104 over 80, pulse 96. Sick or not sick?
WATCH FOR: Students who want ONE number for 'hypotension'. There isn't one, and pretending otherwise is how the geriatric patient gets missed.
TIME: 0:15–0:17 · 2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First retrieval + peer-discussion cycle. This is the highest-value four minutes in the hour.
SAY:
• RUN THE CYCLE, don't just ask the question. Commit → discuss → you teach → revote. Doing both discussion AND explanation is worth roughly twice either one alone.
• Insist everyone's hand goes up BEFORE anyone speaks. Committing first is what makes the discussion work.
• The answer is B. B is the compensated patient: pulse pressure of 22, tachycardic, cool, damp, anxious, with a mechanism.
• A is the distractor worth the most time: 88/50 looks alarming, but he is warm, dry, mentating normally, rate-controlled by his medication and at his baseline. Numbers without perfusion signs are not shock.
• C is simply a small woman with a normal pressure.
ASK: Hands up on your letter. Now — turn to your neighbour and say why. Two minutes.
WATCH FOR: Students voting for A because the number looks lowest. That IS the lesson: they are reading the cuff, not the patient.
TIME: 0:17–0:20 · 3 min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0A11"/>
        </a:solidFill>
      </p:bgPr>
    </p:bg>
    <p:spTree>
      <p:nvGrpSpPr>
        <p:cNvPr id="1" name=""/>
        <p:cNvGrpSpPr/>
        <p:nvPr/>
      </p:nvGrpSpPr>
      <p:grpSpPr>
        <a:xfrm>
          <a:off x="0" y="0"/>
          <a:ext cx="0" cy="0"/>
          <a:chOff x="0" y="0"/>
          <a:chExt cx="0" cy="0"/>
        </a:xfrm>
      </p:grpSpPr>
      <p:sp>
        <p:nvSpPr>
          <p:cNvPr id="2" name="Shape 0"/>
          <p:cNvSpPr/>
          <p:nvPr/>
        </p:nvSpPr>
        <p:spPr>
          <a:xfrm>
            <a:off x="566928" y="1600200"/>
            <a:ext cx="822960" cy="822960"/>
          </a:xfrm>
          <a:prstGeom prst="ellipse">
            <a:avLst/>
          </a:prstGeom>
          <a:solidFill>
            <a:srgbClr val="7A1220"/>
          </a:solidFill>
          <a:ln/>
        </p:spPr>
      </p:sp>
      <p:sp>
        <p:nvSpPr>
          <p:cNvPr id="3" name="Text 1"/>
          <p:cNvSpPr txBox="1"/>
          <p:nvPr/>
        </p:nvSpPr>
        <p:spPr>
          <a:xfrm>
            <a:off x="566928" y="2697480"/>
            <a:ext cx="10058400" cy="1051560"/>
          </a:xfrm>
          <a:prstGeom prst="rect">
            <a:avLst/>
          </a:prstGeom>
          <a:noFill/>
          <a:ln/>
        </p:spPr>
        <p:txBody>
          <a:bodyPr wrap="square" lIns="0" tIns="0" rIns="0" bIns="0" rtlCol="0" anchor="ctr"/>
          <a:lstStyle/>
          <a:p>
            <a:pPr indent="0" marL="0">
              <a:buNone/>
            </a:pPr>
            <a:r>
              <a:rPr lang="en-US" sz="6600" b="1" spc="100" kern="0" dirty="0">
                <a:solidFill>
                  <a:srgbClr val="FFFFFF"/>
                </a:solidFill>
                <a:latin typeface="Cambria" pitchFamily="34" charset="0"/>
                <a:ea typeface="Cambria" pitchFamily="34" charset="-122"/>
                <a:cs typeface="Cambria" pitchFamily="34" charset="-120"/>
              </a:rPr>
              <a:t>SHOCK</a:t>
            </a:r>
            <a:endParaRPr lang="en-US" sz="6600" dirty="0"/>
          </a:p>
        </p:txBody>
      </p:sp>
      <p:sp>
        <p:nvSpPr>
          <p:cNvPr id="4" name="Text 2"/>
          <p:cNvSpPr txBox="1"/>
          <p:nvPr/>
        </p:nvSpPr>
        <p:spPr>
          <a:xfrm>
            <a:off x="566928" y="3767328"/>
            <a:ext cx="9601200" cy="457200"/>
          </a:xfrm>
          <a:prstGeom prst="rect">
            <a:avLst/>
          </a:prstGeom>
          <a:noFill/>
          <a:ln/>
        </p:spPr>
        <p:txBody>
          <a:bodyPr wrap="square" lIns="0" tIns="0" rIns="0" bIns="0" rtlCol="0" anchor="ctr"/>
          <a:lstStyle/>
          <a:p>
            <a:pPr indent="0" marL="0">
              <a:buNone/>
            </a:pPr>
            <a:r>
              <a:rPr lang="en-US" sz="2000" dirty="0">
                <a:solidFill>
                  <a:srgbClr val="E3B8BF"/>
                </a:solidFill>
                <a:latin typeface="Calibri" pitchFamily="34" charset="0"/>
                <a:ea typeface="Calibri" pitchFamily="34" charset="-122"/>
                <a:cs typeface="Calibri" pitchFamily="34" charset="-120"/>
              </a:rPr>
              <a:t>Recognising it, naming it, and what an EMT does about it</a:t>
            </a:r>
            <a:endParaRPr lang="en-US" sz="2000" dirty="0"/>
          </a:p>
        </p:txBody>
      </p:sp>
      <p:sp>
        <p:nvSpPr>
          <p:cNvPr id="5" name="Text 3"/>
          <p:cNvSpPr txBox="1"/>
          <p:nvPr/>
        </p:nvSpPr>
        <p:spPr>
          <a:xfrm>
            <a:off x="566928" y="5806440"/>
            <a:ext cx="9144000" cy="365760"/>
          </a:xfrm>
          <a:prstGeom prst="rect">
            <a:avLst/>
          </a:prstGeom>
          <a:noFill/>
          <a:ln/>
        </p:spPr>
        <p:txBody>
          <a:bodyPr wrap="square" lIns="0" tIns="0" rIns="0" bIns="0" rtlCol="0" anchor="ctr"/>
          <a:lstStyle/>
          <a:p>
            <a:pPr indent="0" marL="0">
              <a:buNone/>
            </a:pPr>
            <a:r>
              <a:rPr lang="en-US" sz="1300" dirty="0">
                <a:solidFill>
                  <a:srgbClr val="9C8288"/>
                </a:solidFill>
                <a:latin typeface="Calibri" pitchFamily="34" charset="0"/>
                <a:ea typeface="Calibri" pitchFamily="34" charset="-122"/>
                <a:cs typeface="Calibri" pitchFamily="34" charset="-120"/>
              </a:rPr>
              <a:t>Initial EMT course  ·  60-minute session  ·  MT AcuteCare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2A0A11"/>
        </a:solidFill>
      </p:bgPr>
    </p:bg>
    <p:spTree>
      <p:nvGrpSpPr>
        <p:cNvPr id="1" name=""/>
        <p:cNvGrpSpPr/>
        <p:nvPr/>
      </p:nvGrpSpPr>
      <p:grpSpPr>
        <a:xfrm>
          <a:off x="0" y="0"/>
          <a:ext cx="0" cy="0"/>
          <a:chOff x="0" y="0"/>
          <a:chExt cx="0" cy="0"/>
        </a:xfrm>
      </p:grpSpPr>
      <p:sp>
        <p:nvSpPr>
          <p:cNvPr id="2" name="Shape 0"/>
          <p:cNvSpPr/>
          <p:nvPr/>
        </p:nvSpPr>
        <p:spPr>
          <a:xfrm>
            <a:off x="566928" y="2240280"/>
            <a:ext cx="566928" cy="566928"/>
          </a:xfrm>
          <a:prstGeom prst="ellipse">
            <a:avLst/>
          </a:prstGeom>
          <a:solidFill>
            <a:srgbClr val="1F6F5C"/>
          </a:solidFill>
          <a:ln/>
        </p:spPr>
      </p:sp>
      <p:sp>
        <p:nvSpPr>
          <p:cNvPr id="3" name="Text 1"/>
          <p:cNvSpPr txBox="1"/>
          <p:nvPr/>
        </p:nvSpPr>
        <p:spPr>
          <a:xfrm>
            <a:off x="1408176" y="2231136"/>
            <a:ext cx="7315200" cy="310896"/>
          </a:xfrm>
          <a:prstGeom prst="rect">
            <a:avLst/>
          </a:prstGeom>
          <a:noFill/>
          <a:ln/>
        </p:spPr>
        <p:txBody>
          <a:bodyPr wrap="square" lIns="0" tIns="0" rIns="0" bIns="0" rtlCol="0" anchor="ctr"/>
          <a:lstStyle/>
          <a:p>
            <a:pPr indent="0" marL="0">
              <a:buNone/>
            </a:pPr>
            <a:r>
              <a:rPr lang="en-US" sz="1300" b="1" spc="200" kern="0" dirty="0">
                <a:solidFill>
                  <a:srgbClr val="E3B8BF"/>
                </a:solidFill>
                <a:latin typeface="Calibri" pitchFamily="34" charset="0"/>
                <a:ea typeface="Calibri" pitchFamily="34" charset="-122"/>
                <a:cs typeface="Calibri" pitchFamily="34" charset="-120"/>
              </a:rPr>
              <a:t>PART TWO</a:t>
            </a:r>
            <a:endParaRPr lang="en-US" sz="1300" dirty="0"/>
          </a:p>
        </p:txBody>
      </p:sp>
      <p:sp>
        <p:nvSpPr>
          <p:cNvPr id="4" name="Text 2"/>
          <p:cNvSpPr txBox="1"/>
          <p:nvPr/>
        </p:nvSpPr>
        <p:spPr>
          <a:xfrm>
            <a:off x="1408176" y="2560320"/>
            <a:ext cx="10158984" cy="13716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The four kinds</a:t>
            </a:r>
            <a:endParaRPr lang="en-US" sz="4000" dirty="0"/>
          </a:p>
        </p:txBody>
      </p:sp>
      <p:sp>
        <p:nvSpPr>
          <p:cNvPr id="5" name="Shape 3"/>
          <p:cNvSpPr/>
          <p:nvPr/>
        </p:nvSpPr>
        <p:spPr>
          <a:xfrm>
            <a:off x="1408176" y="3977640"/>
            <a:ext cx="329184" cy="329184"/>
          </a:xfrm>
          <a:prstGeom prst="ellipse">
            <a:avLst/>
          </a:prstGeom>
          <a:solidFill>
            <a:srgbClr val="7A1220"/>
          </a:solidFill>
          <a:ln/>
        </p:spPr>
      </p:sp>
      <p:sp>
        <p:nvSpPr>
          <p:cNvPr id="6" name="Text 4"/>
          <p:cNvSpPr txBox="1"/>
          <p:nvPr/>
        </p:nvSpPr>
        <p:spPr>
          <a:xfrm>
            <a:off x="1865376" y="3950208"/>
            <a:ext cx="219456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Hypovolemic</a:t>
            </a:r>
            <a:endParaRPr lang="en-US" sz="1500" dirty="0"/>
          </a:p>
        </p:txBody>
      </p:sp>
      <p:sp>
        <p:nvSpPr>
          <p:cNvPr id="7" name="Shape 5"/>
          <p:cNvSpPr/>
          <p:nvPr/>
        </p:nvSpPr>
        <p:spPr>
          <a:xfrm>
            <a:off x="4059936" y="3977640"/>
            <a:ext cx="329184" cy="329184"/>
          </a:xfrm>
          <a:prstGeom prst="ellipse">
            <a:avLst/>
          </a:prstGeom>
          <a:solidFill>
            <a:srgbClr val="1F6F5C"/>
          </a:solidFill>
          <a:ln/>
        </p:spPr>
      </p:sp>
      <p:sp>
        <p:nvSpPr>
          <p:cNvPr id="8" name="Text 6"/>
          <p:cNvSpPr txBox="1"/>
          <p:nvPr/>
        </p:nvSpPr>
        <p:spPr>
          <a:xfrm>
            <a:off x="4517136" y="3950208"/>
            <a:ext cx="219456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Distributive</a:t>
            </a:r>
            <a:endParaRPr lang="en-US" sz="1500" dirty="0"/>
          </a:p>
        </p:txBody>
      </p:sp>
      <p:sp>
        <p:nvSpPr>
          <p:cNvPr id="9" name="Shape 7"/>
          <p:cNvSpPr/>
          <p:nvPr/>
        </p:nvSpPr>
        <p:spPr>
          <a:xfrm>
            <a:off x="6711696" y="3977640"/>
            <a:ext cx="329184" cy="329184"/>
          </a:xfrm>
          <a:prstGeom prst="ellipse">
            <a:avLst/>
          </a:prstGeom>
          <a:solidFill>
            <a:srgbClr val="2F3C7E"/>
          </a:solidFill>
          <a:ln/>
        </p:spPr>
      </p:sp>
      <p:sp>
        <p:nvSpPr>
          <p:cNvPr id="10" name="Text 8"/>
          <p:cNvSpPr txBox="1"/>
          <p:nvPr/>
        </p:nvSpPr>
        <p:spPr>
          <a:xfrm>
            <a:off x="7168896" y="3950208"/>
            <a:ext cx="219456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Cardiogenic</a:t>
            </a:r>
            <a:endParaRPr lang="en-US" sz="1500" dirty="0"/>
          </a:p>
        </p:txBody>
      </p:sp>
      <p:sp>
        <p:nvSpPr>
          <p:cNvPr id="11" name="Shape 9"/>
          <p:cNvSpPr/>
          <p:nvPr/>
        </p:nvSpPr>
        <p:spPr>
          <a:xfrm>
            <a:off x="9363456" y="3977640"/>
            <a:ext cx="329184" cy="329184"/>
          </a:xfrm>
          <a:prstGeom prst="ellipse">
            <a:avLst/>
          </a:prstGeom>
          <a:solidFill>
            <a:srgbClr val="B06A18"/>
          </a:solidFill>
          <a:ln/>
        </p:spPr>
      </p:sp>
      <p:sp>
        <p:nvSpPr>
          <p:cNvPr id="12" name="Text 10"/>
          <p:cNvSpPr txBox="1"/>
          <p:nvPr/>
        </p:nvSpPr>
        <p:spPr>
          <a:xfrm>
            <a:off x="9820656" y="3950208"/>
            <a:ext cx="219456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Obstructive</a:t>
            </a:r>
            <a:endParaRPr lang="en-US" sz="1500" dirty="0"/>
          </a:p>
        </p:txBody>
      </p:sp>
      <p:sp>
        <p:nvSpPr>
          <p:cNvPr id="13" name="Text 11"/>
          <p:cNvSpPr txBox="1"/>
          <p:nvPr/>
        </p:nvSpPr>
        <p:spPr>
          <a:xfrm>
            <a:off x="1408176" y="4663440"/>
            <a:ext cx="9509760" cy="457200"/>
          </a:xfrm>
          <a:prstGeom prst="rect">
            <a:avLst/>
          </a:prstGeom>
          <a:noFill/>
          <a:ln/>
        </p:spPr>
        <p:txBody>
          <a:bodyPr wrap="square" lIns="0" tIns="0" rIns="0" bIns="0" rtlCol="0" anchor="ctr"/>
          <a:lstStyle/>
          <a:p>
            <a:pPr indent="0" marL="0">
              <a:buNone/>
            </a:pPr>
            <a:r>
              <a:rPr lang="en-US" sz="1500" dirty="0">
                <a:solidFill>
                  <a:srgbClr val="9C8288"/>
                </a:solidFill>
                <a:latin typeface="Calibri" pitchFamily="34" charset="0"/>
                <a:ea typeface="Calibri" pitchFamily="34" charset="-122"/>
                <a:cs typeface="Calibri" pitchFamily="34" charset="-120"/>
              </a:rPr>
              <a:t>Each one keeps its colour for the rest of the hour — and in the case game afterwards.</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57200"/>
            <a:ext cx="603504" cy="603504"/>
          </a:xfrm>
          <a:prstGeom prst="ellipse">
            <a:avLst/>
          </a:prstGeom>
          <a:solidFill>
            <a:srgbClr val="7A1220"/>
          </a:solidFill>
          <a:ln/>
        </p:spPr>
      </p:sp>
      <p:sp>
        <p:nvSpPr>
          <p:cNvPr id="3" name="Text 1"/>
          <p:cNvSpPr txBox="1"/>
          <p:nvPr/>
        </p:nvSpPr>
        <p:spPr>
          <a:xfrm>
            <a:off x="1389888" y="402336"/>
            <a:ext cx="7772400" cy="658368"/>
          </a:xfrm>
          <a:prstGeom prst="rect">
            <a:avLst/>
          </a:prstGeom>
          <a:noFill/>
          <a:ln/>
        </p:spPr>
        <p:txBody>
          <a:bodyPr wrap="square" lIns="0" tIns="0" rIns="0" bIns="0" rtlCol="0" anchor="ctr"/>
          <a:lstStyle/>
          <a:p>
            <a:pPr indent="0" marL="0">
              <a:buNone/>
            </a:pPr>
            <a:r>
              <a:rPr lang="en-US" sz="3600" b="1" dirty="0">
                <a:solidFill>
                  <a:srgbClr val="7A1220"/>
                </a:solidFill>
                <a:latin typeface="Cambria" pitchFamily="34" charset="0"/>
                <a:ea typeface="Cambria" pitchFamily="34" charset="-122"/>
                <a:cs typeface="Cambria" pitchFamily="34" charset="-120"/>
              </a:rPr>
              <a:t>Hypovolemic</a:t>
            </a:r>
            <a:endParaRPr lang="en-US" sz="3600" dirty="0"/>
          </a:p>
        </p:txBody>
      </p:sp>
      <p:sp>
        <p:nvSpPr>
          <p:cNvPr id="4" name="Text 2"/>
          <p:cNvSpPr txBox="1"/>
          <p:nvPr/>
        </p:nvSpPr>
        <p:spPr>
          <a:xfrm>
            <a:off x="566928" y="1170432"/>
            <a:ext cx="11055096" cy="384048"/>
          </a:xfrm>
          <a:prstGeom prst="rect">
            <a:avLst/>
          </a:prstGeom>
          <a:noFill/>
          <a:ln/>
        </p:spPr>
        <p:txBody>
          <a:bodyPr wrap="square" lIns="0" tIns="0" rIns="0" bIns="0" rtlCol="0" anchor="ctr"/>
          <a:lstStyle/>
          <a:p>
            <a:pPr indent="0" marL="0">
              <a:buNone/>
            </a:pPr>
            <a:r>
              <a:rPr lang="en-US" sz="1750" dirty="0">
                <a:solidFill>
                  <a:srgbClr val="5D6470"/>
                </a:solidFill>
                <a:latin typeface="Calibri" pitchFamily="34" charset="0"/>
                <a:ea typeface="Calibri" pitchFamily="34" charset="-122"/>
                <a:cs typeface="Calibri" pitchFamily="34" charset="-120"/>
              </a:rPr>
              <a:t>Not enough fluid in the system — the tank is empty or emptying</a:t>
            </a:r>
            <a:endParaRPr lang="en-US" sz="1750" dirty="0"/>
          </a:p>
        </p:txBody>
      </p:sp>
      <p:sp>
        <p:nvSpPr>
          <p:cNvPr id="5" name="Shape 3"/>
          <p:cNvSpPr/>
          <p:nvPr/>
        </p:nvSpPr>
        <p:spPr>
          <a:xfrm>
            <a:off x="566928" y="1737360"/>
            <a:ext cx="5577840" cy="2514600"/>
          </a:xfrm>
          <a:prstGeom prst="roundRect">
            <a:avLst>
              <a:gd name="adj" fmla="val 2182"/>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Text 4"/>
          <p:cNvSpPr txBox="1"/>
          <p:nvPr/>
        </p:nvSpPr>
        <p:spPr>
          <a:xfrm>
            <a:off x="886968" y="1920240"/>
            <a:ext cx="4937760" cy="274320"/>
          </a:xfrm>
          <a:prstGeom prst="rect">
            <a:avLst/>
          </a:prstGeom>
          <a:noFill/>
          <a:ln/>
        </p:spPr>
        <p:txBody>
          <a:bodyPr wrap="square" lIns="0" tIns="0" rIns="0" bIns="0" rtlCol="0" anchor="ctr"/>
          <a:lstStyle/>
          <a:p>
            <a:pPr indent="0" marL="0">
              <a:buNone/>
            </a:pPr>
            <a:r>
              <a:rPr lang="en-US" sz="1150" b="1" spc="140" kern="0" dirty="0">
                <a:solidFill>
                  <a:srgbClr val="7A1220"/>
                </a:solidFill>
                <a:latin typeface="Calibri" pitchFamily="34" charset="0"/>
                <a:ea typeface="Calibri" pitchFamily="34" charset="-122"/>
                <a:cs typeface="Calibri" pitchFamily="34" charset="-120"/>
              </a:rPr>
              <a:t>WHAT IS WRONG</a:t>
            </a:r>
            <a:endParaRPr lang="en-US" sz="1150" dirty="0"/>
          </a:p>
        </p:txBody>
      </p:sp>
      <p:sp>
        <p:nvSpPr>
          <p:cNvPr id="7" name="Text 5"/>
          <p:cNvSpPr txBox="1"/>
          <p:nvPr/>
        </p:nvSpPr>
        <p:spPr>
          <a:xfrm>
            <a:off x="886968" y="2231136"/>
            <a:ext cx="4937760" cy="1856232"/>
          </a:xfrm>
          <a:prstGeom prst="rect">
            <a:avLst/>
          </a:prstGeom>
          <a:noFill/>
          <a:ln/>
        </p:spPr>
        <p:txBody>
          <a:bodyPr wrap="square" lIns="0" tIns="0" rIns="0" bIns="0" rtlCol="0" anchor="t"/>
          <a:lstStyle/>
          <a:p>
            <a:pPr indent="0" marL="0">
              <a:buNone/>
            </a:pPr>
            <a:r>
              <a:rPr lang="en-US" sz="1650" dirty="0">
                <a:solidFill>
                  <a:srgbClr val="22252B"/>
                </a:solidFill>
                <a:latin typeface="Calibri" pitchFamily="34" charset="0"/>
                <a:ea typeface="Calibri" pitchFamily="34" charset="-122"/>
                <a:cs typeface="Calibri" pitchFamily="34" charset="-120"/>
              </a:rPr>
              <a:t>Blood out (haemorrhagic): trauma, GI bleeding, a bleeding ectopic, a pelvis or a femur holding litres you cannot see.</a:t>
            </a:r>
            <a:endParaRPr lang="en-US" sz="1650" dirty="0"/>
          </a:p>
          <a:p>
            <a:pPr indent="0" marL="0">
              <a:buNone/>
            </a:pPr>
            <a:endParaRPr lang="en-US" sz="1650" dirty="0"/>
          </a:p>
          <a:p>
            <a:pPr indent="0" marL="0">
              <a:buNone/>
            </a:pPr>
            <a:r>
              <a:rPr lang="en-US" sz="1650" dirty="0">
                <a:solidFill>
                  <a:srgbClr val="22252B"/>
                </a:solidFill>
                <a:latin typeface="Calibri" pitchFamily="34" charset="0"/>
                <a:ea typeface="Calibri" pitchFamily="34" charset="-122"/>
                <a:cs typeface="Calibri" pitchFamily="34" charset="-120"/>
              </a:rPr>
              <a:t>Fluid out (non-haemorrhagic): days of vomiting or diarrhoea, burns, heat illness, uncontrolled diabetes.</a:t>
            </a:r>
            <a:endParaRPr lang="en-US" sz="1650" dirty="0"/>
          </a:p>
        </p:txBody>
      </p:sp>
      <p:sp>
        <p:nvSpPr>
          <p:cNvPr id="8" name="Shape 6"/>
          <p:cNvSpPr/>
          <p:nvPr/>
        </p:nvSpPr>
        <p:spPr>
          <a:xfrm>
            <a:off x="6492240" y="1737360"/>
            <a:ext cx="5129784" cy="2514600"/>
          </a:xfrm>
          <a:prstGeom prst="roundRect">
            <a:avLst>
              <a:gd name="adj" fmla="val 2182"/>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Text 7"/>
          <p:cNvSpPr txBox="1"/>
          <p:nvPr/>
        </p:nvSpPr>
        <p:spPr>
          <a:xfrm>
            <a:off x="6812280" y="1920240"/>
            <a:ext cx="475488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WHAT YOU SEE</a:t>
            </a:r>
            <a:endParaRPr lang="en-US" sz="1150" dirty="0"/>
          </a:p>
        </p:txBody>
      </p:sp>
      <p:sp>
        <p:nvSpPr>
          <p:cNvPr id="10" name="Text 8"/>
          <p:cNvSpPr txBox="1"/>
          <p:nvPr/>
        </p:nvSpPr>
        <p:spPr>
          <a:xfrm>
            <a:off x="6812280" y="2231136"/>
            <a:ext cx="4663440" cy="1856232"/>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Cool, pale, damp skin</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Fast, weak, thready pulse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Narrowing pulse pressure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Delayed capillary refill</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Anxious → confused → drowsy</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Flat neck veins</a:t>
            </a:r>
            <a:endParaRPr lang="en-US" sz="1600" dirty="0"/>
          </a:p>
        </p:txBody>
      </p:sp>
      <p:sp>
        <p:nvSpPr>
          <p:cNvPr id="11" name="Shape 9"/>
          <p:cNvSpPr/>
          <p:nvPr/>
        </p:nvSpPr>
        <p:spPr>
          <a:xfrm>
            <a:off x="566928" y="4480560"/>
            <a:ext cx="11055096" cy="1371600"/>
          </a:xfrm>
          <a:prstGeom prst="roundRect">
            <a:avLst>
              <a:gd name="adj" fmla="val 4000"/>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2" name="Text 10"/>
          <p:cNvSpPr txBox="1"/>
          <p:nvPr/>
        </p:nvSpPr>
        <p:spPr>
          <a:xfrm>
            <a:off x="886968" y="4645152"/>
            <a:ext cx="4572000" cy="292608"/>
          </a:xfrm>
          <a:prstGeom prst="rect">
            <a:avLst/>
          </a:prstGeom>
          <a:noFill/>
          <a:ln/>
        </p:spPr>
        <p:txBody>
          <a:bodyPr wrap="square" lIns="0" tIns="0" rIns="0" bIns="0" rtlCol="0" anchor="ctr"/>
          <a:lstStyle/>
          <a:p>
            <a:pPr indent="0" marL="0">
              <a:buNone/>
            </a:pPr>
            <a:r>
              <a:rPr lang="en-US" sz="1250" b="1" spc="120" kern="0" dirty="0">
                <a:solidFill>
                  <a:srgbClr val="7A1220"/>
                </a:solidFill>
                <a:latin typeface="Calibri" pitchFamily="34" charset="0"/>
                <a:ea typeface="Calibri" pitchFamily="34" charset="-122"/>
                <a:cs typeface="Calibri" pitchFamily="34" charset="-120"/>
              </a:rPr>
              <a:t>The one that gets missed</a:t>
            </a:r>
            <a:endParaRPr lang="en-US" sz="1250" dirty="0"/>
          </a:p>
        </p:txBody>
      </p:sp>
      <p:sp>
        <p:nvSpPr>
          <p:cNvPr id="13" name="Text 11"/>
          <p:cNvSpPr txBox="1"/>
          <p:nvPr/>
        </p:nvSpPr>
        <p:spPr>
          <a:xfrm>
            <a:off x="886968" y="4956048"/>
            <a:ext cx="10415016" cy="731520"/>
          </a:xfrm>
          <a:prstGeom prst="rect">
            <a:avLst/>
          </a:prstGeom>
          <a:noFill/>
          <a:ln/>
        </p:spPr>
        <p:txBody>
          <a:bodyPr wrap="square" lIns="0" tIns="0" rIns="0" bIns="0" rtlCol="0" anchor="ctr"/>
          <a:lstStyle/>
          <a:p>
            <a:pPr indent="0" marL="0">
              <a:buNone/>
            </a:pPr>
            <a:r>
              <a:rPr lang="en-US" sz="1650" dirty="0">
                <a:solidFill>
                  <a:srgbClr val="22252B"/>
                </a:solidFill>
                <a:latin typeface="Calibri" pitchFamily="34" charset="0"/>
                <a:ea typeface="Calibri" pitchFamily="34" charset="-122"/>
                <a:cs typeface="Calibri" pitchFamily="34" charset="-120"/>
              </a:rPr>
              <a:t>A pelvis or an abdomen can hold a patient's entire blood volume with nothing showing on the outside. If the mechanism could bleed and the skin says shock, believe the skin.</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57200"/>
            <a:ext cx="603504" cy="603504"/>
          </a:xfrm>
          <a:prstGeom prst="ellipse">
            <a:avLst/>
          </a:prstGeom>
          <a:solidFill>
            <a:srgbClr val="1F6F5C"/>
          </a:solidFill>
          <a:ln/>
        </p:spPr>
      </p:sp>
      <p:sp>
        <p:nvSpPr>
          <p:cNvPr id="3" name="Text 1"/>
          <p:cNvSpPr txBox="1"/>
          <p:nvPr/>
        </p:nvSpPr>
        <p:spPr>
          <a:xfrm>
            <a:off x="1389888" y="402336"/>
            <a:ext cx="7772400" cy="658368"/>
          </a:xfrm>
          <a:prstGeom prst="rect">
            <a:avLst/>
          </a:prstGeom>
          <a:noFill/>
          <a:ln/>
        </p:spPr>
        <p:txBody>
          <a:bodyPr wrap="square" lIns="0" tIns="0" rIns="0" bIns="0" rtlCol="0" anchor="ctr"/>
          <a:lstStyle/>
          <a:p>
            <a:pPr indent="0" marL="0">
              <a:buNone/>
            </a:pPr>
            <a:r>
              <a:rPr lang="en-US" sz="3600" b="1" dirty="0">
                <a:solidFill>
                  <a:srgbClr val="1F6F5C"/>
                </a:solidFill>
                <a:latin typeface="Cambria" pitchFamily="34" charset="0"/>
                <a:ea typeface="Cambria" pitchFamily="34" charset="-122"/>
                <a:cs typeface="Cambria" pitchFamily="34" charset="-120"/>
              </a:rPr>
              <a:t>Distributive</a:t>
            </a:r>
            <a:endParaRPr lang="en-US" sz="3600" dirty="0"/>
          </a:p>
        </p:txBody>
      </p:sp>
      <p:sp>
        <p:nvSpPr>
          <p:cNvPr id="4" name="Text 2"/>
          <p:cNvSpPr txBox="1"/>
          <p:nvPr/>
        </p:nvSpPr>
        <p:spPr>
          <a:xfrm>
            <a:off x="566928" y="1170432"/>
            <a:ext cx="11055096" cy="384048"/>
          </a:xfrm>
          <a:prstGeom prst="rect">
            <a:avLst/>
          </a:prstGeom>
          <a:noFill/>
          <a:ln/>
        </p:spPr>
        <p:txBody>
          <a:bodyPr wrap="square" lIns="0" tIns="0" rIns="0" bIns="0" rtlCol="0" anchor="ctr"/>
          <a:lstStyle/>
          <a:p>
            <a:pPr indent="0" marL="0">
              <a:buNone/>
            </a:pPr>
            <a:r>
              <a:rPr lang="en-US" sz="1750" dirty="0">
                <a:solidFill>
                  <a:srgbClr val="5D6470"/>
                </a:solidFill>
                <a:latin typeface="Calibri" pitchFamily="34" charset="0"/>
                <a:ea typeface="Calibri" pitchFamily="34" charset="-122"/>
                <a:cs typeface="Calibri" pitchFamily="34" charset="-120"/>
              </a:rPr>
              <a:t>Enough fluid — but the pipes have opened up and it is in the wrong place</a:t>
            </a:r>
            <a:endParaRPr lang="en-US" sz="1750" dirty="0"/>
          </a:p>
        </p:txBody>
      </p:sp>
      <p:sp>
        <p:nvSpPr>
          <p:cNvPr id="5" name="Shape 3"/>
          <p:cNvSpPr/>
          <p:nvPr/>
        </p:nvSpPr>
        <p:spPr>
          <a:xfrm>
            <a:off x="566928" y="1737360"/>
            <a:ext cx="5577840" cy="2148840"/>
          </a:xfrm>
          <a:prstGeom prst="roundRect">
            <a:avLst>
              <a:gd name="adj" fmla="val 2553"/>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Text 4"/>
          <p:cNvSpPr txBox="1"/>
          <p:nvPr/>
        </p:nvSpPr>
        <p:spPr>
          <a:xfrm>
            <a:off x="886968" y="1920240"/>
            <a:ext cx="4937760" cy="274320"/>
          </a:xfrm>
          <a:prstGeom prst="rect">
            <a:avLst/>
          </a:prstGeom>
          <a:noFill/>
          <a:ln/>
        </p:spPr>
        <p:txBody>
          <a:bodyPr wrap="square" lIns="0" tIns="0" rIns="0" bIns="0" rtlCol="0" anchor="ctr"/>
          <a:lstStyle/>
          <a:p>
            <a:pPr indent="0" marL="0">
              <a:buNone/>
            </a:pPr>
            <a:r>
              <a:rPr lang="en-US" sz="1150" b="1" spc="140" kern="0" dirty="0">
                <a:solidFill>
                  <a:srgbClr val="1F6F5C"/>
                </a:solidFill>
                <a:latin typeface="Calibri" pitchFamily="34" charset="0"/>
                <a:ea typeface="Calibri" pitchFamily="34" charset="-122"/>
                <a:cs typeface="Calibri" pitchFamily="34" charset="-120"/>
              </a:rPr>
              <a:t>WHAT IS WRONG</a:t>
            </a:r>
            <a:endParaRPr lang="en-US" sz="1150" dirty="0"/>
          </a:p>
        </p:txBody>
      </p:sp>
      <p:sp>
        <p:nvSpPr>
          <p:cNvPr id="7" name="Text 5"/>
          <p:cNvSpPr txBox="1"/>
          <p:nvPr/>
        </p:nvSpPr>
        <p:spPr>
          <a:xfrm>
            <a:off x="886968" y="2231136"/>
            <a:ext cx="4937760" cy="1490472"/>
          </a:xfrm>
          <a:prstGeom prst="rect">
            <a:avLst/>
          </a:prstGeom>
          <a:noFill/>
          <a:ln/>
        </p:spPr>
        <p:txBody>
          <a:bodyPr wrap="square" lIns="0" tIns="0" rIns="0" bIns="0" rtlCol="0" anchor="t"/>
          <a:lstStyle/>
          <a:p>
            <a:pPr indent="0" marL="0">
              <a:buNone/>
            </a:pPr>
            <a:r>
              <a:rPr lang="en-US" sz="1650" dirty="0">
                <a:solidFill>
                  <a:srgbClr val="22252B"/>
                </a:solidFill>
                <a:latin typeface="Calibri" pitchFamily="34" charset="0"/>
                <a:ea typeface="Calibri" pitchFamily="34" charset="-122"/>
                <a:cs typeface="Calibri" pitchFamily="34" charset="-120"/>
              </a:rPr>
              <a:t>The vessels lose tone and dilate. The same volume now has to fill a much bigger container, so pressure falls even though nothing has been lost.</a:t>
            </a:r>
            <a:endParaRPr lang="en-US" sz="1650" dirty="0"/>
          </a:p>
          <a:p>
            <a:pPr indent="0" marL="0">
              <a:buNone/>
            </a:pPr>
            <a:endParaRPr lang="en-US" sz="1650" dirty="0"/>
          </a:p>
          <a:p>
            <a:pPr indent="0" marL="0">
              <a:buNone/>
            </a:pPr>
            <a:r>
              <a:rPr lang="en-US" sz="1650" dirty="0">
                <a:solidFill>
                  <a:srgbClr val="22252B"/>
                </a:solidFill>
                <a:latin typeface="Calibri" pitchFamily="34" charset="0"/>
                <a:ea typeface="Calibri" pitchFamily="34" charset="-122"/>
                <a:cs typeface="Calibri" pitchFamily="34" charset="-120"/>
              </a:rPr>
              <a:t>Three causes at EMT level: septic, anaphylactic, neurogenic.</a:t>
            </a:r>
            <a:endParaRPr lang="en-US" sz="1650" dirty="0"/>
          </a:p>
        </p:txBody>
      </p:sp>
      <p:sp>
        <p:nvSpPr>
          <p:cNvPr id="8" name="Shape 6"/>
          <p:cNvSpPr/>
          <p:nvPr/>
        </p:nvSpPr>
        <p:spPr>
          <a:xfrm>
            <a:off x="6492240" y="1737360"/>
            <a:ext cx="5129784" cy="2148840"/>
          </a:xfrm>
          <a:prstGeom prst="roundRect">
            <a:avLst>
              <a:gd name="adj" fmla="val 2553"/>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Text 7"/>
          <p:cNvSpPr txBox="1"/>
          <p:nvPr/>
        </p:nvSpPr>
        <p:spPr>
          <a:xfrm>
            <a:off x="6812280" y="1920240"/>
            <a:ext cx="475488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WHAT YOU SEE</a:t>
            </a:r>
            <a:endParaRPr lang="en-US" sz="1150" dirty="0"/>
          </a:p>
        </p:txBody>
      </p:sp>
      <p:sp>
        <p:nvSpPr>
          <p:cNvPr id="10" name="Text 8"/>
          <p:cNvSpPr txBox="1"/>
          <p:nvPr/>
        </p:nvSpPr>
        <p:spPr>
          <a:xfrm>
            <a:off x="6812280" y="2231136"/>
            <a:ext cx="4663440" cy="1490472"/>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Often WARM, flushed, dry skin</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Capillary refill can be fast, not slow</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Bounding rather than thready pulses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Widening pulse pressure</a:t>
            </a:r>
            <a:endParaRPr lang="en-US" sz="1600" dirty="0"/>
          </a:p>
        </p:txBody>
      </p:sp>
      <p:sp>
        <p:nvSpPr>
          <p:cNvPr id="11" name="Shape 9"/>
          <p:cNvSpPr/>
          <p:nvPr/>
        </p:nvSpPr>
        <p:spPr>
          <a:xfrm>
            <a:off x="566928" y="4114800"/>
            <a:ext cx="3520440" cy="1783080"/>
          </a:xfrm>
          <a:prstGeom prst="roundRect">
            <a:avLst>
              <a:gd name="adj" fmla="val 307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2" name="Text 10"/>
          <p:cNvSpPr txBox="1"/>
          <p:nvPr/>
        </p:nvSpPr>
        <p:spPr>
          <a:xfrm>
            <a:off x="841248" y="4279392"/>
            <a:ext cx="3017520" cy="329184"/>
          </a:xfrm>
          <a:prstGeom prst="rect">
            <a:avLst/>
          </a:prstGeom>
          <a:noFill/>
          <a:ln/>
        </p:spPr>
        <p:txBody>
          <a:bodyPr wrap="square" lIns="0" tIns="0" rIns="0" bIns="0" rtlCol="0" anchor="ctr"/>
          <a:lstStyle/>
          <a:p>
            <a:pPr indent="0" marL="0">
              <a:buNone/>
            </a:pPr>
            <a:r>
              <a:rPr lang="en-US" sz="1700" b="1" dirty="0">
                <a:solidFill>
                  <a:srgbClr val="1F6F5C"/>
                </a:solidFill>
                <a:latin typeface="Cambria" pitchFamily="34" charset="0"/>
                <a:ea typeface="Cambria" pitchFamily="34" charset="-122"/>
                <a:cs typeface="Cambria" pitchFamily="34" charset="-120"/>
              </a:rPr>
              <a:t>SEPTIC</a:t>
            </a:r>
            <a:endParaRPr lang="en-US" sz="1700" dirty="0"/>
          </a:p>
        </p:txBody>
      </p:sp>
      <p:sp>
        <p:nvSpPr>
          <p:cNvPr id="13" name="Text 11"/>
          <p:cNvSpPr txBox="1"/>
          <p:nvPr/>
        </p:nvSpPr>
        <p:spPr>
          <a:xfrm>
            <a:off x="841248" y="4626864"/>
            <a:ext cx="3017520" cy="114300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Infection. Fever or hypothermia, new confusion, an indwelling line or catheter. Early sepsis runs warm with flash cap refill.</a:t>
            </a:r>
            <a:endParaRPr lang="en-US" sz="1450" dirty="0"/>
          </a:p>
        </p:txBody>
      </p:sp>
      <p:sp>
        <p:nvSpPr>
          <p:cNvPr id="14" name="Shape 12"/>
          <p:cNvSpPr/>
          <p:nvPr/>
        </p:nvSpPr>
        <p:spPr>
          <a:xfrm>
            <a:off x="4334256" y="4114800"/>
            <a:ext cx="3520440" cy="1783080"/>
          </a:xfrm>
          <a:prstGeom prst="roundRect">
            <a:avLst>
              <a:gd name="adj" fmla="val 307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5" name="Text 13"/>
          <p:cNvSpPr txBox="1"/>
          <p:nvPr/>
        </p:nvSpPr>
        <p:spPr>
          <a:xfrm>
            <a:off x="4608576" y="4279392"/>
            <a:ext cx="3017520" cy="329184"/>
          </a:xfrm>
          <a:prstGeom prst="rect">
            <a:avLst/>
          </a:prstGeom>
          <a:noFill/>
          <a:ln/>
        </p:spPr>
        <p:txBody>
          <a:bodyPr wrap="square" lIns="0" tIns="0" rIns="0" bIns="0" rtlCol="0" anchor="ctr"/>
          <a:lstStyle/>
          <a:p>
            <a:pPr indent="0" marL="0">
              <a:buNone/>
            </a:pPr>
            <a:r>
              <a:rPr lang="en-US" sz="1700" b="1" dirty="0">
                <a:solidFill>
                  <a:srgbClr val="1F6F5C"/>
                </a:solidFill>
                <a:latin typeface="Cambria" pitchFamily="34" charset="0"/>
                <a:ea typeface="Cambria" pitchFamily="34" charset="-122"/>
                <a:cs typeface="Cambria" pitchFamily="34" charset="-120"/>
              </a:rPr>
              <a:t>ANAPHYLACTIC</a:t>
            </a:r>
            <a:endParaRPr lang="en-US" sz="1700" dirty="0"/>
          </a:p>
        </p:txBody>
      </p:sp>
      <p:sp>
        <p:nvSpPr>
          <p:cNvPr id="16" name="Text 14"/>
          <p:cNvSpPr txBox="1"/>
          <p:nvPr/>
        </p:nvSpPr>
        <p:spPr>
          <a:xfrm>
            <a:off x="4608576" y="4626864"/>
            <a:ext cx="3017520" cy="114300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Exposure plus airway plus circulation. Hives, swelling, wheeze or stridor — but up to a fifth have no rash at all.</a:t>
            </a:r>
            <a:endParaRPr lang="en-US" sz="1450" dirty="0"/>
          </a:p>
        </p:txBody>
      </p:sp>
      <p:sp>
        <p:nvSpPr>
          <p:cNvPr id="17" name="Shape 15"/>
          <p:cNvSpPr/>
          <p:nvPr/>
        </p:nvSpPr>
        <p:spPr>
          <a:xfrm>
            <a:off x="8101584" y="4114800"/>
            <a:ext cx="3520440" cy="1783080"/>
          </a:xfrm>
          <a:prstGeom prst="roundRect">
            <a:avLst>
              <a:gd name="adj" fmla="val 307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8" name="Text 16"/>
          <p:cNvSpPr txBox="1"/>
          <p:nvPr/>
        </p:nvSpPr>
        <p:spPr>
          <a:xfrm>
            <a:off x="8375904" y="4279392"/>
            <a:ext cx="3017520" cy="329184"/>
          </a:xfrm>
          <a:prstGeom prst="rect">
            <a:avLst/>
          </a:prstGeom>
          <a:noFill/>
          <a:ln/>
        </p:spPr>
        <p:txBody>
          <a:bodyPr wrap="square" lIns="0" tIns="0" rIns="0" bIns="0" rtlCol="0" anchor="ctr"/>
          <a:lstStyle/>
          <a:p>
            <a:pPr indent="0" marL="0">
              <a:buNone/>
            </a:pPr>
            <a:r>
              <a:rPr lang="en-US" sz="1700" b="1" dirty="0">
                <a:solidFill>
                  <a:srgbClr val="1F6F5C"/>
                </a:solidFill>
                <a:latin typeface="Cambria" pitchFamily="34" charset="0"/>
                <a:ea typeface="Cambria" pitchFamily="34" charset="-122"/>
                <a:cs typeface="Cambria" pitchFamily="34" charset="-120"/>
              </a:rPr>
              <a:t>NEUROGENIC</a:t>
            </a:r>
            <a:endParaRPr lang="en-US" sz="1700" dirty="0"/>
          </a:p>
        </p:txBody>
      </p:sp>
      <p:sp>
        <p:nvSpPr>
          <p:cNvPr id="19" name="Text 17"/>
          <p:cNvSpPr txBox="1"/>
          <p:nvPr/>
        </p:nvSpPr>
        <p:spPr>
          <a:xfrm>
            <a:off x="8375904" y="4626864"/>
            <a:ext cx="3017520" cy="114300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Spinal cord injury above roughly T6 cuts sympathetic outflow. Warm, dry, and unable to speed the heart up.</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57200"/>
            <a:ext cx="603504" cy="603504"/>
          </a:xfrm>
          <a:prstGeom prst="ellipse">
            <a:avLst/>
          </a:prstGeom>
          <a:solidFill>
            <a:srgbClr val="1F6F5C"/>
          </a:solidFill>
          <a:ln/>
        </p:spPr>
      </p:sp>
      <p:sp>
        <p:nvSpPr>
          <p:cNvPr id="3" name="Text 1"/>
          <p:cNvSpPr txBox="1"/>
          <p:nvPr/>
        </p:nvSpPr>
        <p:spPr>
          <a:xfrm>
            <a:off x="1389888" y="402336"/>
            <a:ext cx="8229600" cy="658368"/>
          </a:xfrm>
          <a:prstGeom prst="rect">
            <a:avLst/>
          </a:prstGeom>
          <a:noFill/>
          <a:ln/>
        </p:spPr>
        <p:txBody>
          <a:bodyPr wrap="square" lIns="0" tIns="0" rIns="0" bIns="0" rtlCol="0" anchor="ctr"/>
          <a:lstStyle/>
          <a:p>
            <a:pPr indent="0" marL="0">
              <a:buNone/>
            </a:pPr>
            <a:r>
              <a:rPr lang="en-US" sz="3400" b="1" dirty="0">
                <a:solidFill>
                  <a:srgbClr val="1F6F5C"/>
                </a:solidFill>
                <a:latin typeface="Cambria" pitchFamily="34" charset="0"/>
                <a:ea typeface="Cambria" pitchFamily="34" charset="-122"/>
                <a:cs typeface="Cambria" pitchFamily="34" charset="-120"/>
              </a:rPr>
              <a:t>Neurogenic shock</a:t>
            </a:r>
            <a:endParaRPr lang="en-US" sz="3400" dirty="0"/>
          </a:p>
        </p:txBody>
      </p:sp>
      <p:sp>
        <p:nvSpPr>
          <p:cNvPr id="4" name="Text 2"/>
          <p:cNvSpPr txBox="1"/>
          <p:nvPr/>
        </p:nvSpPr>
        <p:spPr>
          <a:xfrm>
            <a:off x="566928" y="1170432"/>
            <a:ext cx="11055096" cy="365760"/>
          </a:xfrm>
          <a:prstGeom prst="rect">
            <a:avLst/>
          </a:prstGeom>
          <a:noFill/>
          <a:ln/>
        </p:spPr>
        <p:txBody>
          <a:bodyPr wrap="square" lIns="0" tIns="0" rIns="0" bIns="0" rtlCol="0" anchor="ctr"/>
          <a:lstStyle/>
          <a:p>
            <a:pPr indent="0" marL="0">
              <a:buNone/>
            </a:pPr>
            <a:r>
              <a:rPr lang="en-US" sz="1750" dirty="0">
                <a:solidFill>
                  <a:srgbClr val="5D6470"/>
                </a:solidFill>
                <a:latin typeface="Calibri" pitchFamily="34" charset="0"/>
                <a:ea typeface="Calibri" pitchFamily="34" charset="-122"/>
                <a:cs typeface="Calibri" pitchFamily="34" charset="-120"/>
              </a:rPr>
              <a:t>The one where the classic teaching will let you down</a:t>
            </a:r>
            <a:endParaRPr lang="en-US" sz="1750" dirty="0"/>
          </a:p>
        </p:txBody>
      </p:sp>
      <p:sp>
        <p:nvSpPr>
          <p:cNvPr id="5" name="Shape 3"/>
          <p:cNvSpPr/>
          <p:nvPr/>
        </p:nvSpPr>
        <p:spPr>
          <a:xfrm>
            <a:off x="566928" y="1691640"/>
            <a:ext cx="5577840" cy="2331720"/>
          </a:xfrm>
          <a:prstGeom prst="roundRect">
            <a:avLst>
              <a:gd name="adj" fmla="val 2353"/>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Text 4"/>
          <p:cNvSpPr txBox="1"/>
          <p:nvPr/>
        </p:nvSpPr>
        <p:spPr>
          <a:xfrm>
            <a:off x="886968" y="1856232"/>
            <a:ext cx="4937760" cy="274320"/>
          </a:xfrm>
          <a:prstGeom prst="rect">
            <a:avLst/>
          </a:prstGeom>
          <a:noFill/>
          <a:ln/>
        </p:spPr>
        <p:txBody>
          <a:bodyPr wrap="square" lIns="0" tIns="0" rIns="0" bIns="0" rtlCol="0" anchor="ctr"/>
          <a:lstStyle/>
          <a:p>
            <a:pPr indent="0" marL="0">
              <a:buNone/>
            </a:pPr>
            <a:r>
              <a:rPr lang="en-US" sz="1150" b="1" spc="140" kern="0" dirty="0">
                <a:solidFill>
                  <a:srgbClr val="1F6F5C"/>
                </a:solidFill>
                <a:latin typeface="Calibri" pitchFamily="34" charset="0"/>
                <a:ea typeface="Calibri" pitchFamily="34" charset="-122"/>
                <a:cs typeface="Calibri" pitchFamily="34" charset="-120"/>
              </a:rPr>
              <a:t>THE CLASSIC PICTURE</a:t>
            </a:r>
            <a:endParaRPr lang="en-US" sz="1150" dirty="0"/>
          </a:p>
        </p:txBody>
      </p:sp>
      <p:sp>
        <p:nvSpPr>
          <p:cNvPr id="7" name="Text 5"/>
          <p:cNvSpPr txBox="1"/>
          <p:nvPr/>
        </p:nvSpPr>
        <p:spPr>
          <a:xfrm>
            <a:off x="886968" y="2176272"/>
            <a:ext cx="4937760" cy="1737360"/>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Hypotensive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Bradycardic — cannot mount a tachycardia</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Warm, dry, pink skin</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Motor and sensory loss below the injury</a:t>
            </a:r>
            <a:endParaRPr lang="en-US" sz="1600" dirty="0"/>
          </a:p>
        </p:txBody>
      </p:sp>
      <p:sp>
        <p:nvSpPr>
          <p:cNvPr id="8" name="Shape 6"/>
          <p:cNvSpPr/>
          <p:nvPr/>
        </p:nvSpPr>
        <p:spPr>
          <a:xfrm>
            <a:off x="6492240" y="1691640"/>
            <a:ext cx="5129784" cy="2331720"/>
          </a:xfrm>
          <a:prstGeom prst="roundRect">
            <a:avLst>
              <a:gd name="adj" fmla="val 2353"/>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Text 7"/>
          <p:cNvSpPr txBox="1"/>
          <p:nvPr/>
        </p:nvSpPr>
        <p:spPr>
          <a:xfrm>
            <a:off x="6812280" y="1856232"/>
            <a:ext cx="475488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SPINAL SHOCK IS A DIFFERENT THING</a:t>
            </a:r>
            <a:endParaRPr lang="en-US" sz="1150" dirty="0"/>
          </a:p>
        </p:txBody>
      </p:sp>
      <p:sp>
        <p:nvSpPr>
          <p:cNvPr id="10" name="Text 8"/>
          <p:cNvSpPr txBox="1"/>
          <p:nvPr/>
        </p:nvSpPr>
        <p:spPr>
          <a:xfrm>
            <a:off x="6812280" y="2176272"/>
            <a:ext cx="4663440" cy="178308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Spinal shock is neurological — loss of motor, sensory and reflex function below the lesion.</a:t>
            </a:r>
            <a:endParaRPr lang="en-US" sz="1450" dirty="0"/>
          </a:p>
          <a:p>
            <a:pPr indent="0" marL="0">
              <a:buNone/>
            </a:pPr>
            <a:endParaRPr lang="en-US" sz="1450" dirty="0"/>
          </a:p>
          <a:p>
            <a:pPr indent="0" marL="0">
              <a:buNone/>
            </a:pPr>
            <a:r>
              <a:rPr lang="en-US" sz="1450" dirty="0">
                <a:solidFill>
                  <a:srgbClr val="22252B"/>
                </a:solidFill>
                <a:latin typeface="Calibri" pitchFamily="34" charset="0"/>
                <a:ea typeface="Calibri" pitchFamily="34" charset="-122"/>
                <a:cs typeface="Calibri" pitchFamily="34" charset="-120"/>
              </a:rPr>
              <a:t>Neurogenic shock is circulatory — loss of sympathetic tone.</a:t>
            </a:r>
            <a:endParaRPr lang="en-US" sz="1450" dirty="0"/>
          </a:p>
          <a:p>
            <a:pPr indent="0" marL="0">
              <a:buNone/>
            </a:pPr>
            <a:endParaRPr lang="en-US" sz="1450" dirty="0"/>
          </a:p>
          <a:p>
            <a:pPr indent="0" marL="0">
              <a:buNone/>
            </a:pPr>
            <a:r>
              <a:rPr lang="en-US" sz="1450" dirty="0">
                <a:solidFill>
                  <a:srgbClr val="22252B"/>
                </a:solidFill>
                <a:latin typeface="Calibri" pitchFamily="34" charset="0"/>
                <a:ea typeface="Calibri" pitchFamily="34" charset="-122"/>
                <a:cs typeface="Calibri" pitchFamily="34" charset="-120"/>
              </a:rPr>
              <a:t>Spinal shock is not a shock state at all. The name is a historical accident.</a:t>
            </a:r>
            <a:endParaRPr lang="en-US" sz="1450" dirty="0"/>
          </a:p>
        </p:txBody>
      </p:sp>
      <p:sp>
        <p:nvSpPr>
          <p:cNvPr id="11" name="Shape 9"/>
          <p:cNvSpPr/>
          <p:nvPr/>
        </p:nvSpPr>
        <p:spPr>
          <a:xfrm>
            <a:off x="566928" y="4187952"/>
            <a:ext cx="11055096" cy="914400"/>
          </a:xfrm>
          <a:prstGeom prst="roundRect">
            <a:avLst>
              <a:gd name="adj" fmla="val 6000"/>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2" name="Text 10"/>
          <p:cNvSpPr txBox="1"/>
          <p:nvPr/>
        </p:nvSpPr>
        <p:spPr>
          <a:xfrm>
            <a:off x="886968" y="4187952"/>
            <a:ext cx="10415016" cy="914400"/>
          </a:xfrm>
          <a:prstGeom prst="rect">
            <a:avLst/>
          </a:prstGeom>
          <a:noFill/>
          <a:ln/>
        </p:spPr>
        <p:txBody>
          <a:bodyPr wrap="square" lIns="0" tIns="0" rIns="0" bIns="0" rtlCol="0" anchor="ctr"/>
          <a:lstStyle/>
          <a:p>
            <a:pPr indent="0" marL="0">
              <a:buNone/>
            </a:pPr>
            <a:r>
              <a:rPr lang="en-US" sz="1850" b="1" dirty="0">
                <a:solidFill>
                  <a:srgbClr val="7A1220"/>
                </a:solidFill>
                <a:latin typeface="Cambria" pitchFamily="34" charset="0"/>
                <a:ea typeface="Cambria" pitchFamily="34" charset="-122"/>
                <a:cs typeface="Cambria" pitchFamily="34" charset="-120"/>
              </a:rPr>
              <a:t>A hypotensive trauma patient with a spinal injury is bleeding until you prove otherwise. He cannot mount the tachycardia that would warn you.</a:t>
            </a:r>
            <a:endParaRPr lang="en-US" sz="1850" dirty="0"/>
          </a:p>
        </p:txBody>
      </p:sp>
      <p:sp>
        <p:nvSpPr>
          <p:cNvPr id="13" name="Shape 11"/>
          <p:cNvSpPr/>
          <p:nvPr/>
        </p:nvSpPr>
        <p:spPr>
          <a:xfrm>
            <a:off x="566928" y="5230368"/>
            <a:ext cx="11055096" cy="1188720"/>
          </a:xfrm>
          <a:prstGeom prst="roundRect">
            <a:avLst>
              <a:gd name="adj" fmla="val 3846"/>
            </a:avLst>
          </a:prstGeom>
          <a:solidFill>
            <a:srgbClr val="FBF1DE"/>
          </a:solidFill>
          <a:ln w="12700">
            <a:solidFill>
              <a:srgbClr val="8A5A12"/>
            </a:solidFill>
            <a:prstDash val="solid"/>
          </a:ln>
        </p:spPr>
      </p:sp>
      <p:sp>
        <p:nvSpPr>
          <p:cNvPr id="14" name="Shape 12"/>
          <p:cNvSpPr/>
          <p:nvPr/>
        </p:nvSpPr>
        <p:spPr>
          <a:xfrm>
            <a:off x="768096" y="5431536"/>
            <a:ext cx="310896" cy="310896"/>
          </a:xfrm>
          <a:prstGeom prst="ellipse">
            <a:avLst/>
          </a:prstGeom>
          <a:solidFill>
            <a:srgbClr val="8A5A12"/>
          </a:solidFill>
          <a:ln/>
        </p:spPr>
      </p:sp>
      <p:sp>
        <p:nvSpPr>
          <p:cNvPr id="15" name="Text 13"/>
          <p:cNvSpPr txBox="1"/>
          <p:nvPr/>
        </p:nvSpPr>
        <p:spPr>
          <a:xfrm>
            <a:off x="768096" y="5422392"/>
            <a:ext cx="310896" cy="329184"/>
          </a:xfrm>
          <a:prstGeom prst="rect">
            <a:avLst/>
          </a:prstGeom>
          <a:noFill/>
          <a:ln/>
        </p:spPr>
        <p:txBody>
          <a:bodyPr wrap="square" lIns="0" tIns="0" rIns="0" bIns="0" rtlCol="0" anchor="ctr"/>
          <a:lstStyle/>
          <a:p>
            <a:pPr algn="ctr" indent="0" marL="0">
              <a:buNone/>
            </a:pPr>
            <a:r>
              <a:rPr lang="en-US" sz="1700" b="1" dirty="0">
                <a:solidFill>
                  <a:srgbClr val="FBF1DE"/>
                </a:solidFill>
                <a:latin typeface="Cambria" pitchFamily="34" charset="0"/>
                <a:ea typeface="Cambria" pitchFamily="34" charset="-122"/>
                <a:cs typeface="Cambria" pitchFamily="34" charset="-120"/>
              </a:rPr>
              <a:t>!</a:t>
            </a:r>
            <a:endParaRPr lang="en-US" sz="1700" dirty="0"/>
          </a:p>
        </p:txBody>
      </p:sp>
      <p:sp>
        <p:nvSpPr>
          <p:cNvPr id="16" name="Text 14"/>
          <p:cNvSpPr txBox="1"/>
          <p:nvPr/>
        </p:nvSpPr>
        <p:spPr>
          <a:xfrm>
            <a:off x="1188720" y="5413248"/>
            <a:ext cx="2743200" cy="274320"/>
          </a:xfrm>
          <a:prstGeom prst="rect">
            <a:avLst/>
          </a:prstGeom>
          <a:noFill/>
          <a:ln/>
        </p:spPr>
        <p:txBody>
          <a:bodyPr wrap="square" lIns="0" tIns="0" rIns="0" bIns="0" rtlCol="0" anchor="ctr"/>
          <a:lstStyle/>
          <a:p>
            <a:pPr indent="0" marL="0">
              <a:buNone/>
            </a:pPr>
            <a:r>
              <a:rPr lang="en-US" sz="1150" b="1" spc="140" kern="0" dirty="0">
                <a:solidFill>
                  <a:srgbClr val="8A5A12"/>
                </a:solidFill>
                <a:latin typeface="Calibri" pitchFamily="34" charset="0"/>
                <a:ea typeface="Calibri" pitchFamily="34" charset="-122"/>
                <a:cs typeface="Calibri" pitchFamily="34" charset="-120"/>
              </a:rPr>
              <a:t>EXAM NOTE</a:t>
            </a:r>
            <a:endParaRPr lang="en-US" sz="1150" dirty="0"/>
          </a:p>
        </p:txBody>
      </p:sp>
      <p:sp>
        <p:nvSpPr>
          <p:cNvPr id="17" name="Text 15"/>
          <p:cNvSpPr txBox="1"/>
          <p:nvPr/>
        </p:nvSpPr>
        <p:spPr>
          <a:xfrm>
            <a:off x="1188720" y="5705856"/>
            <a:ext cx="10158984" cy="530352"/>
          </a:xfrm>
          <a:prstGeom prst="rect">
            <a:avLst/>
          </a:prstGeom>
          <a:noFill/>
          <a:ln/>
        </p:spPr>
        <p:txBody>
          <a:bodyPr wrap="square" lIns="0" tIns="0" rIns="0" bIns="0" rtlCol="0" anchor="t"/>
          <a:lstStyle/>
          <a:p>
            <a:pPr indent="0" marL="0">
              <a:buNone/>
            </a:pPr>
            <a:r>
              <a:rPr lang="en-US" sz="1400" dirty="0">
                <a:solidFill>
                  <a:srgbClr val="22252B"/>
                </a:solidFill>
                <a:latin typeface="Calibri" pitchFamily="34" charset="0"/>
                <a:ea typeface="Calibri" pitchFamily="34" charset="-122"/>
                <a:cs typeface="Calibri" pitchFamily="34" charset="-120"/>
              </a:rPr>
              <a:t>Your book teaches hypotension + bradycardia = neurogenic shock. Know that for the test. On the truck: the classic picture was present in only 19.3% of cervical cord injuries on ED arrival (Guly 2008, n=490). Its ABSENCE rules nothing out — and its presence never rules out haemorrhage.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57200"/>
            <a:ext cx="603504" cy="603504"/>
          </a:xfrm>
          <a:prstGeom prst="ellipse">
            <a:avLst/>
          </a:prstGeom>
          <a:solidFill>
            <a:srgbClr val="2F3C7E"/>
          </a:solidFill>
          <a:ln/>
        </p:spPr>
      </p:sp>
      <p:sp>
        <p:nvSpPr>
          <p:cNvPr id="3" name="Text 1"/>
          <p:cNvSpPr txBox="1"/>
          <p:nvPr/>
        </p:nvSpPr>
        <p:spPr>
          <a:xfrm>
            <a:off x="1389888" y="402336"/>
            <a:ext cx="7772400" cy="658368"/>
          </a:xfrm>
          <a:prstGeom prst="rect">
            <a:avLst/>
          </a:prstGeom>
          <a:noFill/>
          <a:ln/>
        </p:spPr>
        <p:txBody>
          <a:bodyPr wrap="square" lIns="0" tIns="0" rIns="0" bIns="0" rtlCol="0" anchor="ctr"/>
          <a:lstStyle/>
          <a:p>
            <a:pPr indent="0" marL="0">
              <a:buNone/>
            </a:pPr>
            <a:r>
              <a:rPr lang="en-US" sz="3600" b="1" dirty="0">
                <a:solidFill>
                  <a:srgbClr val="2F3C7E"/>
                </a:solidFill>
                <a:latin typeface="Cambria" pitchFamily="34" charset="0"/>
                <a:ea typeface="Cambria" pitchFamily="34" charset="-122"/>
                <a:cs typeface="Cambria" pitchFamily="34" charset="-120"/>
              </a:rPr>
              <a:t>Cardiogenic</a:t>
            </a:r>
            <a:endParaRPr lang="en-US" sz="3600" dirty="0"/>
          </a:p>
        </p:txBody>
      </p:sp>
      <p:sp>
        <p:nvSpPr>
          <p:cNvPr id="4" name="Text 2"/>
          <p:cNvSpPr txBox="1"/>
          <p:nvPr/>
        </p:nvSpPr>
        <p:spPr>
          <a:xfrm>
            <a:off x="566928" y="1170432"/>
            <a:ext cx="11055096" cy="384048"/>
          </a:xfrm>
          <a:prstGeom prst="rect">
            <a:avLst/>
          </a:prstGeom>
          <a:noFill/>
          <a:ln/>
        </p:spPr>
        <p:txBody>
          <a:bodyPr wrap="square" lIns="0" tIns="0" rIns="0" bIns="0" rtlCol="0" anchor="ctr"/>
          <a:lstStyle/>
          <a:p>
            <a:pPr indent="0" marL="0">
              <a:buNone/>
            </a:pPr>
            <a:r>
              <a:rPr lang="en-US" sz="1750" dirty="0">
                <a:solidFill>
                  <a:srgbClr val="5D6470"/>
                </a:solidFill>
                <a:latin typeface="Calibri" pitchFamily="34" charset="0"/>
                <a:ea typeface="Calibri" pitchFamily="34" charset="-122"/>
                <a:cs typeface="Calibri" pitchFamily="34" charset="-120"/>
              </a:rPr>
              <a:t>The pump itself is failing — and fluid backs up behind it</a:t>
            </a:r>
            <a:endParaRPr lang="en-US" sz="1750" dirty="0"/>
          </a:p>
        </p:txBody>
      </p:sp>
      <p:sp>
        <p:nvSpPr>
          <p:cNvPr id="5" name="Shape 3"/>
          <p:cNvSpPr/>
          <p:nvPr/>
        </p:nvSpPr>
        <p:spPr>
          <a:xfrm>
            <a:off x="566928" y="1737360"/>
            <a:ext cx="5577840" cy="2514600"/>
          </a:xfrm>
          <a:prstGeom prst="roundRect">
            <a:avLst>
              <a:gd name="adj" fmla="val 2182"/>
            </a:avLst>
          </a:prstGeom>
          <a:solidFill>
            <a:srgbClr val="E8EAF3"/>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Text 4"/>
          <p:cNvSpPr txBox="1"/>
          <p:nvPr/>
        </p:nvSpPr>
        <p:spPr>
          <a:xfrm>
            <a:off x="886968" y="1920240"/>
            <a:ext cx="4937760" cy="274320"/>
          </a:xfrm>
          <a:prstGeom prst="rect">
            <a:avLst/>
          </a:prstGeom>
          <a:noFill/>
          <a:ln/>
        </p:spPr>
        <p:txBody>
          <a:bodyPr wrap="square" lIns="0" tIns="0" rIns="0" bIns="0" rtlCol="0" anchor="ctr"/>
          <a:lstStyle/>
          <a:p>
            <a:pPr indent="0" marL="0">
              <a:buNone/>
            </a:pPr>
            <a:r>
              <a:rPr lang="en-US" sz="1150" b="1" spc="140" kern="0" dirty="0">
                <a:solidFill>
                  <a:srgbClr val="2F3C7E"/>
                </a:solidFill>
                <a:latin typeface="Calibri" pitchFamily="34" charset="0"/>
                <a:ea typeface="Calibri" pitchFamily="34" charset="-122"/>
                <a:cs typeface="Calibri" pitchFamily="34" charset="-120"/>
              </a:rPr>
              <a:t>WHAT IS WRONG</a:t>
            </a:r>
            <a:endParaRPr lang="en-US" sz="1150" dirty="0"/>
          </a:p>
        </p:txBody>
      </p:sp>
      <p:sp>
        <p:nvSpPr>
          <p:cNvPr id="7" name="Text 5"/>
          <p:cNvSpPr txBox="1"/>
          <p:nvPr/>
        </p:nvSpPr>
        <p:spPr>
          <a:xfrm>
            <a:off x="886968" y="2231136"/>
            <a:ext cx="4937760" cy="1856232"/>
          </a:xfrm>
          <a:prstGeom prst="rect">
            <a:avLst/>
          </a:prstGeom>
          <a:noFill/>
          <a:ln/>
        </p:spPr>
        <p:txBody>
          <a:bodyPr wrap="square" lIns="0" tIns="0" rIns="0" bIns="0" rtlCol="0" anchor="t"/>
          <a:lstStyle/>
          <a:p>
            <a:pPr indent="0" marL="0">
              <a:buNone/>
            </a:pPr>
            <a:r>
              <a:rPr lang="en-US" sz="1650" dirty="0">
                <a:solidFill>
                  <a:srgbClr val="22252B"/>
                </a:solidFill>
                <a:latin typeface="Calibri" pitchFamily="34" charset="0"/>
                <a:ea typeface="Calibri" pitchFamily="34" charset="-122"/>
                <a:cs typeface="Calibri" pitchFamily="34" charset="-120"/>
              </a:rPr>
              <a:t>The heart cannot move blood forward well enough. Usually a big infarct, sometimes a rhythm too fast or too slow to make an output, sometimes chronic failure that has finally decompensated.</a:t>
            </a:r>
            <a:endParaRPr lang="en-US" sz="1650" dirty="0"/>
          </a:p>
          <a:p>
            <a:pPr indent="0" marL="0">
              <a:buNone/>
            </a:pPr>
            <a:endParaRPr lang="en-US" sz="1650" dirty="0"/>
          </a:p>
          <a:p>
            <a:pPr indent="0" marL="0">
              <a:buNone/>
            </a:pPr>
            <a:r>
              <a:rPr lang="en-US" sz="1650" dirty="0">
                <a:solidFill>
                  <a:srgbClr val="22252B"/>
                </a:solidFill>
                <a:latin typeface="Calibri" pitchFamily="34" charset="0"/>
                <a:ea typeface="Calibri" pitchFamily="34" charset="-122"/>
                <a:cs typeface="Calibri" pitchFamily="34" charset="-120"/>
              </a:rPr>
              <a:t>Because it is a forward-flow problem, everything backs up behind the pump — into the lungs and the neck veins.</a:t>
            </a:r>
            <a:endParaRPr lang="en-US" sz="1650" dirty="0"/>
          </a:p>
        </p:txBody>
      </p:sp>
      <p:sp>
        <p:nvSpPr>
          <p:cNvPr id="8" name="Shape 6"/>
          <p:cNvSpPr/>
          <p:nvPr/>
        </p:nvSpPr>
        <p:spPr>
          <a:xfrm>
            <a:off x="6492240" y="1737360"/>
            <a:ext cx="5129784" cy="2514600"/>
          </a:xfrm>
          <a:prstGeom prst="roundRect">
            <a:avLst>
              <a:gd name="adj" fmla="val 2182"/>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Text 7"/>
          <p:cNvSpPr txBox="1"/>
          <p:nvPr/>
        </p:nvSpPr>
        <p:spPr>
          <a:xfrm>
            <a:off x="6812280" y="1920240"/>
            <a:ext cx="475488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WHAT YOU SEE</a:t>
            </a:r>
            <a:endParaRPr lang="en-US" sz="1150" dirty="0"/>
          </a:p>
        </p:txBody>
      </p:sp>
      <p:sp>
        <p:nvSpPr>
          <p:cNvPr id="10" name="Text 8"/>
          <p:cNvSpPr txBox="1"/>
          <p:nvPr/>
        </p:nvSpPr>
        <p:spPr>
          <a:xfrm>
            <a:off x="6812280" y="2231136"/>
            <a:ext cx="4663440" cy="1856232"/>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Cool, grey, sweaty skin</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Crackles in BOTH lung fields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Distended neck veins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Cannot lie flat</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Chest pain or a cardiac history</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Ankle swelling if it is chronic</a:t>
            </a:r>
            <a:endParaRPr lang="en-US" sz="1600" dirty="0"/>
          </a:p>
        </p:txBody>
      </p:sp>
      <p:sp>
        <p:nvSpPr>
          <p:cNvPr id="11" name="Shape 9"/>
          <p:cNvSpPr/>
          <p:nvPr/>
        </p:nvSpPr>
        <p:spPr>
          <a:xfrm>
            <a:off x="566928" y="4480560"/>
            <a:ext cx="11055096" cy="1371600"/>
          </a:xfrm>
          <a:prstGeom prst="roundRect">
            <a:avLst>
              <a:gd name="adj" fmla="val 4000"/>
            </a:avLst>
          </a:prstGeom>
          <a:solidFill>
            <a:srgbClr val="E8EAF3"/>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2" name="Text 10"/>
          <p:cNvSpPr txBox="1"/>
          <p:nvPr/>
        </p:nvSpPr>
        <p:spPr>
          <a:xfrm>
            <a:off x="886968" y="4645152"/>
            <a:ext cx="5486400" cy="292608"/>
          </a:xfrm>
          <a:prstGeom prst="rect">
            <a:avLst/>
          </a:prstGeom>
          <a:noFill/>
          <a:ln/>
        </p:spPr>
        <p:txBody>
          <a:bodyPr wrap="square" lIns="0" tIns="0" rIns="0" bIns="0" rtlCol="0" anchor="ctr"/>
          <a:lstStyle/>
          <a:p>
            <a:pPr indent="0" marL="0">
              <a:buNone/>
            </a:pPr>
            <a:r>
              <a:rPr lang="en-US" sz="1250" b="1" spc="120" kern="0" dirty="0">
                <a:solidFill>
                  <a:srgbClr val="2F3C7E"/>
                </a:solidFill>
                <a:latin typeface="Calibri" pitchFamily="34" charset="0"/>
                <a:ea typeface="Calibri" pitchFamily="34" charset="-122"/>
                <a:cs typeface="Calibri" pitchFamily="34" charset="-120"/>
              </a:rPr>
              <a:t>Why this one changes what you do</a:t>
            </a:r>
            <a:endParaRPr lang="en-US" sz="1250" dirty="0"/>
          </a:p>
        </p:txBody>
      </p:sp>
      <p:sp>
        <p:nvSpPr>
          <p:cNvPr id="13" name="Text 11"/>
          <p:cNvSpPr txBox="1"/>
          <p:nvPr/>
        </p:nvSpPr>
        <p:spPr>
          <a:xfrm>
            <a:off x="886968" y="4956048"/>
            <a:ext cx="10415016" cy="731520"/>
          </a:xfrm>
          <a:prstGeom prst="rect">
            <a:avLst/>
          </a:prstGeom>
          <a:noFill/>
          <a:ln/>
        </p:spPr>
        <p:txBody>
          <a:bodyPr wrap="square" lIns="0" tIns="0" rIns="0" bIns="0" rtlCol="0" anchor="ctr"/>
          <a:lstStyle/>
          <a:p>
            <a:pPr indent="0" marL="0">
              <a:buNone/>
            </a:pPr>
            <a:r>
              <a:rPr lang="en-US" sz="1650" dirty="0">
                <a:solidFill>
                  <a:srgbClr val="22252B"/>
                </a:solidFill>
                <a:latin typeface="Calibri" pitchFamily="34" charset="0"/>
                <a:ea typeface="Calibri" pitchFamily="34" charset="-122"/>
                <a:cs typeface="Calibri" pitchFamily="34" charset="-120"/>
              </a:rPr>
              <a:t>This is the shock where filling the tank makes things worse. If a patient deteriorates after fluid, or develops crackles, think pump — and stop.</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57200"/>
            <a:ext cx="603504" cy="603504"/>
          </a:xfrm>
          <a:prstGeom prst="ellipse">
            <a:avLst/>
          </a:prstGeom>
          <a:solidFill>
            <a:srgbClr val="B06A18"/>
          </a:solidFill>
          <a:ln/>
        </p:spPr>
      </p:sp>
      <p:sp>
        <p:nvSpPr>
          <p:cNvPr id="3" name="Text 1"/>
          <p:cNvSpPr txBox="1"/>
          <p:nvPr/>
        </p:nvSpPr>
        <p:spPr>
          <a:xfrm>
            <a:off x="1389888" y="402336"/>
            <a:ext cx="7772400" cy="658368"/>
          </a:xfrm>
          <a:prstGeom prst="rect">
            <a:avLst/>
          </a:prstGeom>
          <a:noFill/>
          <a:ln/>
        </p:spPr>
        <p:txBody>
          <a:bodyPr wrap="square" lIns="0" tIns="0" rIns="0" bIns="0" rtlCol="0" anchor="ctr"/>
          <a:lstStyle/>
          <a:p>
            <a:pPr indent="0" marL="0">
              <a:buNone/>
            </a:pPr>
            <a:r>
              <a:rPr lang="en-US" sz="3600" b="1" dirty="0">
                <a:solidFill>
                  <a:srgbClr val="B06A18"/>
                </a:solidFill>
                <a:latin typeface="Cambria" pitchFamily="34" charset="0"/>
                <a:ea typeface="Cambria" pitchFamily="34" charset="-122"/>
                <a:cs typeface="Cambria" pitchFamily="34" charset="-120"/>
              </a:rPr>
              <a:t>Obstructive</a:t>
            </a:r>
            <a:endParaRPr lang="en-US" sz="3600" dirty="0"/>
          </a:p>
        </p:txBody>
      </p:sp>
      <p:sp>
        <p:nvSpPr>
          <p:cNvPr id="4" name="Text 2"/>
          <p:cNvSpPr txBox="1"/>
          <p:nvPr/>
        </p:nvSpPr>
        <p:spPr>
          <a:xfrm>
            <a:off x="566928" y="1170432"/>
            <a:ext cx="11055096" cy="384048"/>
          </a:xfrm>
          <a:prstGeom prst="rect">
            <a:avLst/>
          </a:prstGeom>
          <a:noFill/>
          <a:ln/>
        </p:spPr>
        <p:txBody>
          <a:bodyPr wrap="square" lIns="0" tIns="0" rIns="0" bIns="0" rtlCol="0" anchor="ctr"/>
          <a:lstStyle/>
          <a:p>
            <a:pPr indent="0" marL="0">
              <a:buNone/>
            </a:pPr>
            <a:r>
              <a:rPr lang="en-US" sz="1750" dirty="0">
                <a:solidFill>
                  <a:srgbClr val="5D6470"/>
                </a:solidFill>
                <a:latin typeface="Calibri" pitchFamily="34" charset="0"/>
                <a:ea typeface="Calibri" pitchFamily="34" charset="-122"/>
                <a:cs typeface="Calibri" pitchFamily="34" charset="-120"/>
              </a:rPr>
              <a:t>Pump and pipes are fine — something is physically in the way</a:t>
            </a:r>
            <a:endParaRPr lang="en-US" sz="1750" dirty="0"/>
          </a:p>
        </p:txBody>
      </p:sp>
      <p:sp>
        <p:nvSpPr>
          <p:cNvPr id="5" name="Shape 3"/>
          <p:cNvSpPr/>
          <p:nvPr/>
        </p:nvSpPr>
        <p:spPr>
          <a:xfrm>
            <a:off x="566928" y="1737360"/>
            <a:ext cx="5577840" cy="2103120"/>
          </a:xfrm>
          <a:prstGeom prst="roundRect">
            <a:avLst>
              <a:gd name="adj" fmla="val 2609"/>
            </a:avLst>
          </a:prstGeom>
          <a:solidFill>
            <a:srgbClr val="FAEED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Text 4"/>
          <p:cNvSpPr txBox="1"/>
          <p:nvPr/>
        </p:nvSpPr>
        <p:spPr>
          <a:xfrm>
            <a:off x="886968" y="1920240"/>
            <a:ext cx="4937760" cy="274320"/>
          </a:xfrm>
          <a:prstGeom prst="rect">
            <a:avLst/>
          </a:prstGeom>
          <a:noFill/>
          <a:ln/>
        </p:spPr>
        <p:txBody>
          <a:bodyPr wrap="square" lIns="0" tIns="0" rIns="0" bIns="0" rtlCol="0" anchor="ctr"/>
          <a:lstStyle/>
          <a:p>
            <a:pPr indent="0" marL="0">
              <a:buNone/>
            </a:pPr>
            <a:r>
              <a:rPr lang="en-US" sz="1150" b="1" spc="140" kern="0" dirty="0">
                <a:solidFill>
                  <a:srgbClr val="B06A18"/>
                </a:solidFill>
                <a:latin typeface="Calibri" pitchFamily="34" charset="0"/>
                <a:ea typeface="Calibri" pitchFamily="34" charset="-122"/>
                <a:cs typeface="Calibri" pitchFamily="34" charset="-120"/>
              </a:rPr>
              <a:t>WHAT IS WRONG</a:t>
            </a:r>
            <a:endParaRPr lang="en-US" sz="1150" dirty="0"/>
          </a:p>
        </p:txBody>
      </p:sp>
      <p:sp>
        <p:nvSpPr>
          <p:cNvPr id="7" name="Text 5"/>
          <p:cNvSpPr txBox="1"/>
          <p:nvPr/>
        </p:nvSpPr>
        <p:spPr>
          <a:xfrm>
            <a:off x="886968" y="2231136"/>
            <a:ext cx="4937760" cy="1444752"/>
          </a:xfrm>
          <a:prstGeom prst="rect">
            <a:avLst/>
          </a:prstGeom>
          <a:noFill/>
          <a:ln/>
        </p:spPr>
        <p:txBody>
          <a:bodyPr wrap="square" lIns="0" tIns="0" rIns="0" bIns="0" rtlCol="0" anchor="t"/>
          <a:lstStyle/>
          <a:p>
            <a:pPr indent="0" marL="0">
              <a:buNone/>
            </a:pPr>
            <a:r>
              <a:rPr lang="en-US" sz="1650" dirty="0">
                <a:solidFill>
                  <a:srgbClr val="22252B"/>
                </a:solidFill>
                <a:latin typeface="Calibri" pitchFamily="34" charset="0"/>
                <a:ea typeface="Calibri" pitchFamily="34" charset="-122"/>
                <a:cs typeface="Calibri" pitchFamily="34" charset="-120"/>
              </a:rPr>
              <a:t>Blood cannot get back into the heart, or cannot get out of it, because of a mechanical obstruction.</a:t>
            </a:r>
            <a:endParaRPr lang="en-US" sz="1650" dirty="0"/>
          </a:p>
          <a:p>
            <a:pPr indent="0" marL="0">
              <a:buNone/>
            </a:pPr>
            <a:endParaRPr lang="en-US" sz="1650" dirty="0"/>
          </a:p>
          <a:p>
            <a:pPr indent="0" marL="0">
              <a:buNone/>
            </a:pPr>
            <a:r>
              <a:rPr lang="en-US" sz="1650" dirty="0">
                <a:solidFill>
                  <a:srgbClr val="22252B"/>
                </a:solidFill>
                <a:latin typeface="Calibri" pitchFamily="34" charset="0"/>
                <a:ea typeface="Calibri" pitchFamily="34" charset="-122"/>
                <a:cs typeface="Calibri" pitchFamily="34" charset="-120"/>
              </a:rPr>
              <a:t>Three to know: tension pneumothorax, cardiac tamponade, pulmonary embolism.</a:t>
            </a:r>
            <a:endParaRPr lang="en-US" sz="1650" dirty="0"/>
          </a:p>
        </p:txBody>
      </p:sp>
      <p:sp>
        <p:nvSpPr>
          <p:cNvPr id="8" name="Shape 6"/>
          <p:cNvSpPr/>
          <p:nvPr/>
        </p:nvSpPr>
        <p:spPr>
          <a:xfrm>
            <a:off x="6492240" y="1737360"/>
            <a:ext cx="5129784" cy="2103120"/>
          </a:xfrm>
          <a:prstGeom prst="roundRect">
            <a:avLst>
              <a:gd name="adj" fmla="val 260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Text 7"/>
          <p:cNvSpPr txBox="1"/>
          <p:nvPr/>
        </p:nvSpPr>
        <p:spPr>
          <a:xfrm>
            <a:off x="6812280" y="1920240"/>
            <a:ext cx="475488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WHAT YOU SEE</a:t>
            </a:r>
            <a:endParaRPr lang="en-US" sz="1150" dirty="0"/>
          </a:p>
        </p:txBody>
      </p:sp>
      <p:sp>
        <p:nvSpPr>
          <p:cNvPr id="10" name="Text 8"/>
          <p:cNvSpPr txBox="1"/>
          <p:nvPr/>
        </p:nvSpPr>
        <p:spPr>
          <a:xfrm>
            <a:off x="6812280" y="2231136"/>
            <a:ext cx="4663440" cy="1444752"/>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Shock plus a respiratory problem</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Neck veins often distended — but not always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Breath sounds tell you which one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Deteriorating fast</a:t>
            </a:r>
            <a:endParaRPr lang="en-US" sz="1600" dirty="0"/>
          </a:p>
        </p:txBody>
      </p:sp>
      <p:sp>
        <p:nvSpPr>
          <p:cNvPr id="11" name="Shape 9"/>
          <p:cNvSpPr/>
          <p:nvPr/>
        </p:nvSpPr>
        <p:spPr>
          <a:xfrm>
            <a:off x="566928" y="4041648"/>
            <a:ext cx="3520440" cy="1234440"/>
          </a:xfrm>
          <a:prstGeom prst="roundRect">
            <a:avLst>
              <a:gd name="adj" fmla="val 444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2" name="Text 10"/>
          <p:cNvSpPr txBox="1"/>
          <p:nvPr/>
        </p:nvSpPr>
        <p:spPr>
          <a:xfrm>
            <a:off x="822960" y="4187952"/>
            <a:ext cx="3063240" cy="310896"/>
          </a:xfrm>
          <a:prstGeom prst="rect">
            <a:avLst/>
          </a:prstGeom>
          <a:noFill/>
          <a:ln/>
        </p:spPr>
        <p:txBody>
          <a:bodyPr wrap="square" lIns="0" tIns="0" rIns="0" bIns="0" rtlCol="0" anchor="ctr"/>
          <a:lstStyle/>
          <a:p>
            <a:pPr indent="0" marL="0">
              <a:buNone/>
            </a:pPr>
            <a:r>
              <a:rPr lang="en-US" sz="1450" b="1" dirty="0">
                <a:solidFill>
                  <a:srgbClr val="B06A18"/>
                </a:solidFill>
                <a:latin typeface="Cambria" pitchFamily="34" charset="0"/>
                <a:ea typeface="Cambria" pitchFamily="34" charset="-122"/>
                <a:cs typeface="Cambria" pitchFamily="34" charset="-120"/>
              </a:rPr>
              <a:t>TENSION PNEUMOTHORAX</a:t>
            </a:r>
            <a:endParaRPr lang="en-US" sz="1450" dirty="0"/>
          </a:p>
        </p:txBody>
      </p:sp>
      <p:sp>
        <p:nvSpPr>
          <p:cNvPr id="13" name="Text 11"/>
          <p:cNvSpPr txBox="1"/>
          <p:nvPr/>
        </p:nvSpPr>
        <p:spPr>
          <a:xfrm>
            <a:off x="822960" y="4517136"/>
            <a:ext cx="3063240" cy="685800"/>
          </a:xfrm>
          <a:prstGeom prst="rect">
            <a:avLst/>
          </a:prstGeom>
          <a:noFill/>
          <a:ln/>
        </p:spPr>
        <p:txBody>
          <a:bodyPr wrap="square" lIns="0" tIns="0" rIns="0" bIns="0" rtlCol="0" anchor="t"/>
          <a:lstStyle/>
          <a:p>
            <a:pPr indent="0" marL="0">
              <a:buNone/>
            </a:pPr>
            <a:r>
              <a:rPr lang="en-US" sz="1350" dirty="0">
                <a:solidFill>
                  <a:srgbClr val="22252B"/>
                </a:solidFill>
                <a:latin typeface="Calibri" pitchFamily="34" charset="0"/>
                <a:ea typeface="Calibri" pitchFamily="34" charset="-122"/>
                <a:cs typeface="Calibri" pitchFamily="34" charset="-120"/>
              </a:rPr>
              <a:t>Absent breath sounds on ONE side, rising work of breathing, a chest injury or a mechanism.</a:t>
            </a:r>
            <a:endParaRPr lang="en-US" sz="1350" dirty="0"/>
          </a:p>
        </p:txBody>
      </p:sp>
      <p:sp>
        <p:nvSpPr>
          <p:cNvPr id="14" name="Shape 12"/>
          <p:cNvSpPr/>
          <p:nvPr/>
        </p:nvSpPr>
        <p:spPr>
          <a:xfrm>
            <a:off x="4334256" y="4041648"/>
            <a:ext cx="3520440" cy="1234440"/>
          </a:xfrm>
          <a:prstGeom prst="roundRect">
            <a:avLst>
              <a:gd name="adj" fmla="val 444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5" name="Text 13"/>
          <p:cNvSpPr txBox="1"/>
          <p:nvPr/>
        </p:nvSpPr>
        <p:spPr>
          <a:xfrm>
            <a:off x="4590288" y="4187952"/>
            <a:ext cx="3063240" cy="310896"/>
          </a:xfrm>
          <a:prstGeom prst="rect">
            <a:avLst/>
          </a:prstGeom>
          <a:noFill/>
          <a:ln/>
        </p:spPr>
        <p:txBody>
          <a:bodyPr wrap="square" lIns="0" tIns="0" rIns="0" bIns="0" rtlCol="0" anchor="ctr"/>
          <a:lstStyle/>
          <a:p>
            <a:pPr indent="0" marL="0">
              <a:buNone/>
            </a:pPr>
            <a:r>
              <a:rPr lang="en-US" sz="1450" b="1" dirty="0">
                <a:solidFill>
                  <a:srgbClr val="B06A18"/>
                </a:solidFill>
                <a:latin typeface="Cambria" pitchFamily="34" charset="0"/>
                <a:ea typeface="Cambria" pitchFamily="34" charset="-122"/>
                <a:cs typeface="Cambria" pitchFamily="34" charset="-120"/>
              </a:rPr>
              <a:t>CARDIAC TAMPONADE</a:t>
            </a:r>
            <a:endParaRPr lang="en-US" sz="1450" dirty="0"/>
          </a:p>
        </p:txBody>
      </p:sp>
      <p:sp>
        <p:nvSpPr>
          <p:cNvPr id="16" name="Text 14"/>
          <p:cNvSpPr txBox="1"/>
          <p:nvPr/>
        </p:nvSpPr>
        <p:spPr>
          <a:xfrm>
            <a:off x="4590288" y="4517136"/>
            <a:ext cx="3063240" cy="685800"/>
          </a:xfrm>
          <a:prstGeom prst="rect">
            <a:avLst/>
          </a:prstGeom>
          <a:noFill/>
          <a:ln/>
        </p:spPr>
        <p:txBody>
          <a:bodyPr wrap="square" lIns="0" tIns="0" rIns="0" bIns="0" rtlCol="0" anchor="t"/>
          <a:lstStyle/>
          <a:p>
            <a:pPr indent="0" marL="0">
              <a:buNone/>
            </a:pPr>
            <a:r>
              <a:rPr lang="en-US" sz="1350" dirty="0">
                <a:solidFill>
                  <a:srgbClr val="22252B"/>
                </a:solidFill>
                <a:latin typeface="Calibri" pitchFamily="34" charset="0"/>
                <a:ea typeface="Calibri" pitchFamily="34" charset="-122"/>
                <a:cs typeface="Calibri" pitchFamily="34" charset="-120"/>
              </a:rPr>
              <a:t>JVD with CLEAR breath sounds, muffled heart sounds, narrow pulse pressure, penetrating chest wound.</a:t>
            </a:r>
            <a:endParaRPr lang="en-US" sz="1350" dirty="0"/>
          </a:p>
        </p:txBody>
      </p:sp>
      <p:sp>
        <p:nvSpPr>
          <p:cNvPr id="17" name="Shape 15"/>
          <p:cNvSpPr/>
          <p:nvPr/>
        </p:nvSpPr>
        <p:spPr>
          <a:xfrm>
            <a:off x="8101584" y="4041648"/>
            <a:ext cx="3520440" cy="1234440"/>
          </a:xfrm>
          <a:prstGeom prst="roundRect">
            <a:avLst>
              <a:gd name="adj" fmla="val 444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8" name="Text 16"/>
          <p:cNvSpPr txBox="1"/>
          <p:nvPr/>
        </p:nvSpPr>
        <p:spPr>
          <a:xfrm>
            <a:off x="8357616" y="4187952"/>
            <a:ext cx="3063240" cy="310896"/>
          </a:xfrm>
          <a:prstGeom prst="rect">
            <a:avLst/>
          </a:prstGeom>
          <a:noFill/>
          <a:ln/>
        </p:spPr>
        <p:txBody>
          <a:bodyPr wrap="square" lIns="0" tIns="0" rIns="0" bIns="0" rtlCol="0" anchor="ctr"/>
          <a:lstStyle/>
          <a:p>
            <a:pPr indent="0" marL="0">
              <a:buNone/>
            </a:pPr>
            <a:r>
              <a:rPr lang="en-US" sz="1450" b="1" dirty="0">
                <a:solidFill>
                  <a:srgbClr val="B06A18"/>
                </a:solidFill>
                <a:latin typeface="Cambria" pitchFamily="34" charset="0"/>
                <a:ea typeface="Cambria" pitchFamily="34" charset="-122"/>
                <a:cs typeface="Cambria" pitchFamily="34" charset="-120"/>
              </a:rPr>
              <a:t>PULMONARY EMBOLISM</a:t>
            </a:r>
            <a:endParaRPr lang="en-US" sz="1450" dirty="0"/>
          </a:p>
        </p:txBody>
      </p:sp>
      <p:sp>
        <p:nvSpPr>
          <p:cNvPr id="19" name="Text 17"/>
          <p:cNvSpPr txBox="1"/>
          <p:nvPr/>
        </p:nvSpPr>
        <p:spPr>
          <a:xfrm>
            <a:off x="8357616" y="4517136"/>
            <a:ext cx="3063240" cy="685800"/>
          </a:xfrm>
          <a:prstGeom prst="rect">
            <a:avLst/>
          </a:prstGeom>
          <a:noFill/>
          <a:ln/>
        </p:spPr>
        <p:txBody>
          <a:bodyPr wrap="square" lIns="0" tIns="0" rIns="0" bIns="0" rtlCol="0" anchor="t"/>
          <a:lstStyle/>
          <a:p>
            <a:pPr indent="0" marL="0">
              <a:buNone/>
            </a:pPr>
            <a:r>
              <a:rPr lang="en-US" sz="1350" dirty="0">
                <a:solidFill>
                  <a:srgbClr val="22252B"/>
                </a:solidFill>
                <a:latin typeface="Calibri" pitchFamily="34" charset="0"/>
                <a:ea typeface="Calibri" pitchFamily="34" charset="-122"/>
                <a:cs typeface="Calibri" pitchFamily="34" charset="-120"/>
              </a:rPr>
              <a:t>Sudden dyspnoea, clear lungs, marked hypoxia. Look at the legs, ask about surgery and immobility.</a:t>
            </a:r>
            <a:endParaRPr lang="en-US" sz="1350" dirty="0"/>
          </a:p>
        </p:txBody>
      </p:sp>
      <p:sp>
        <p:nvSpPr>
          <p:cNvPr id="20" name="Shape 18"/>
          <p:cNvSpPr/>
          <p:nvPr/>
        </p:nvSpPr>
        <p:spPr>
          <a:xfrm>
            <a:off x="566928" y="5413248"/>
            <a:ext cx="11055096" cy="960120"/>
          </a:xfrm>
          <a:prstGeom prst="roundRect">
            <a:avLst>
              <a:gd name="adj" fmla="val 4762"/>
            </a:avLst>
          </a:prstGeom>
          <a:solidFill>
            <a:srgbClr val="FBF1DE"/>
          </a:solidFill>
          <a:ln w="12700">
            <a:solidFill>
              <a:srgbClr val="8A5A12"/>
            </a:solidFill>
            <a:prstDash val="solid"/>
          </a:ln>
        </p:spPr>
      </p:sp>
      <p:sp>
        <p:nvSpPr>
          <p:cNvPr id="21" name="Shape 19"/>
          <p:cNvSpPr/>
          <p:nvPr/>
        </p:nvSpPr>
        <p:spPr>
          <a:xfrm>
            <a:off x="768096" y="5614416"/>
            <a:ext cx="310896" cy="310896"/>
          </a:xfrm>
          <a:prstGeom prst="ellipse">
            <a:avLst/>
          </a:prstGeom>
          <a:solidFill>
            <a:srgbClr val="8A5A12"/>
          </a:solidFill>
          <a:ln/>
        </p:spPr>
      </p:sp>
      <p:sp>
        <p:nvSpPr>
          <p:cNvPr id="22" name="Text 20"/>
          <p:cNvSpPr txBox="1"/>
          <p:nvPr/>
        </p:nvSpPr>
        <p:spPr>
          <a:xfrm>
            <a:off x="768096" y="5605272"/>
            <a:ext cx="310896" cy="329184"/>
          </a:xfrm>
          <a:prstGeom prst="rect">
            <a:avLst/>
          </a:prstGeom>
          <a:noFill/>
          <a:ln/>
        </p:spPr>
        <p:txBody>
          <a:bodyPr wrap="square" lIns="0" tIns="0" rIns="0" bIns="0" rtlCol="0" anchor="ctr"/>
          <a:lstStyle/>
          <a:p>
            <a:pPr algn="ctr" indent="0" marL="0">
              <a:buNone/>
            </a:pPr>
            <a:r>
              <a:rPr lang="en-US" sz="1700" b="1" dirty="0">
                <a:solidFill>
                  <a:srgbClr val="FBF1DE"/>
                </a:solidFill>
                <a:latin typeface="Cambria" pitchFamily="34" charset="0"/>
                <a:ea typeface="Cambria" pitchFamily="34" charset="-122"/>
                <a:cs typeface="Cambria" pitchFamily="34" charset="-120"/>
              </a:rPr>
              <a:t>!</a:t>
            </a:r>
            <a:endParaRPr lang="en-US" sz="1700" dirty="0"/>
          </a:p>
        </p:txBody>
      </p:sp>
      <p:sp>
        <p:nvSpPr>
          <p:cNvPr id="23" name="Text 21"/>
          <p:cNvSpPr txBox="1"/>
          <p:nvPr/>
        </p:nvSpPr>
        <p:spPr>
          <a:xfrm>
            <a:off x="1188720" y="5596128"/>
            <a:ext cx="2743200" cy="274320"/>
          </a:xfrm>
          <a:prstGeom prst="rect">
            <a:avLst/>
          </a:prstGeom>
          <a:noFill/>
          <a:ln/>
        </p:spPr>
        <p:txBody>
          <a:bodyPr wrap="square" lIns="0" tIns="0" rIns="0" bIns="0" rtlCol="0" anchor="ctr"/>
          <a:lstStyle/>
          <a:p>
            <a:pPr indent="0" marL="0">
              <a:buNone/>
            </a:pPr>
            <a:r>
              <a:rPr lang="en-US" sz="1150" b="1" spc="140" kern="0" dirty="0">
                <a:solidFill>
                  <a:srgbClr val="8A5A12"/>
                </a:solidFill>
                <a:latin typeface="Calibri" pitchFamily="34" charset="0"/>
                <a:ea typeface="Calibri" pitchFamily="34" charset="-122"/>
                <a:cs typeface="Calibri" pitchFamily="34" charset="-120"/>
              </a:rPr>
              <a:t>EXAM NOTE</a:t>
            </a:r>
            <a:endParaRPr lang="en-US" sz="1150" dirty="0"/>
          </a:p>
        </p:txBody>
      </p:sp>
      <p:sp>
        <p:nvSpPr>
          <p:cNvPr id="24" name="Text 22"/>
          <p:cNvSpPr txBox="1"/>
          <p:nvPr/>
        </p:nvSpPr>
        <p:spPr>
          <a:xfrm>
            <a:off x="1188720" y="5888736"/>
            <a:ext cx="10158984" cy="301752"/>
          </a:xfrm>
          <a:prstGeom prst="rect">
            <a:avLst/>
          </a:prstGeom>
          <a:noFill/>
          <a:ln/>
        </p:spPr>
        <p:txBody>
          <a:bodyPr wrap="square" lIns="0" tIns="0" rIns="0" bIns="0" rtlCol="0" anchor="t"/>
          <a:lstStyle/>
          <a:p>
            <a:pPr indent="0" marL="0">
              <a:buNone/>
            </a:pPr>
            <a:r>
              <a:rPr lang="en-US" sz="1400" dirty="0">
                <a:solidFill>
                  <a:srgbClr val="22252B"/>
                </a:solidFill>
                <a:latin typeface="Calibri" pitchFamily="34" charset="0"/>
                <a:ea typeface="Calibri" pitchFamily="34" charset="-122"/>
                <a:cs typeface="Calibri" pitchFamily="34" charset="-120"/>
              </a:rPr>
              <a:t>Your book teaches the triad — absent breath sounds, JVD, tracheal deviation. Know it for the test. On the truck: those findings largely come from VENTILATED patients. In patients breathing on their own, hypoxia was present in only 50% (Roberts 2015, Ann Surg). Do not wait for the triad.</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2A0A11"/>
        </a:solidFill>
      </p:bgPr>
    </p:bg>
    <p:spTree>
      <p:nvGrpSpPr>
        <p:cNvPr id="1" name=""/>
        <p:cNvGrpSpPr/>
        <p:nvPr/>
      </p:nvGrpSpPr>
      <p:grpSpPr>
        <a:xfrm>
          <a:off x="0" y="0"/>
          <a:ext cx="0" cy="0"/>
          <a:chOff x="0" y="0"/>
          <a:chExt cx="0" cy="0"/>
        </a:xfrm>
      </p:grpSpPr>
      <p:sp>
        <p:nvSpPr>
          <p:cNvPr id="2" name="Shape 0"/>
          <p:cNvSpPr/>
          <p:nvPr/>
        </p:nvSpPr>
        <p:spPr>
          <a:xfrm>
            <a:off x="566928" y="2240280"/>
            <a:ext cx="566928" cy="566928"/>
          </a:xfrm>
          <a:prstGeom prst="ellipse">
            <a:avLst/>
          </a:prstGeom>
          <a:solidFill>
            <a:srgbClr val="B06A18"/>
          </a:solidFill>
          <a:ln/>
        </p:spPr>
      </p:sp>
      <p:sp>
        <p:nvSpPr>
          <p:cNvPr id="3" name="Text 1"/>
          <p:cNvSpPr txBox="1"/>
          <p:nvPr/>
        </p:nvSpPr>
        <p:spPr>
          <a:xfrm>
            <a:off x="1408176" y="2231136"/>
            <a:ext cx="7315200" cy="310896"/>
          </a:xfrm>
          <a:prstGeom prst="rect">
            <a:avLst/>
          </a:prstGeom>
          <a:noFill/>
          <a:ln/>
        </p:spPr>
        <p:txBody>
          <a:bodyPr wrap="square" lIns="0" tIns="0" rIns="0" bIns="0" rtlCol="0" anchor="ctr"/>
          <a:lstStyle/>
          <a:p>
            <a:pPr indent="0" marL="0">
              <a:buNone/>
            </a:pPr>
            <a:r>
              <a:rPr lang="en-US" sz="1300" b="1" spc="200" kern="0" dirty="0">
                <a:solidFill>
                  <a:srgbClr val="E3B8BF"/>
                </a:solidFill>
                <a:latin typeface="Calibri" pitchFamily="34" charset="0"/>
                <a:ea typeface="Calibri" pitchFamily="34" charset="-122"/>
                <a:cs typeface="Calibri" pitchFamily="34" charset="-120"/>
              </a:rPr>
              <a:t>PART THREE</a:t>
            </a:r>
            <a:endParaRPr lang="en-US" sz="1300" dirty="0"/>
          </a:p>
        </p:txBody>
      </p:sp>
      <p:sp>
        <p:nvSpPr>
          <p:cNvPr id="4" name="Text 2"/>
          <p:cNvSpPr txBox="1"/>
          <p:nvPr/>
        </p:nvSpPr>
        <p:spPr>
          <a:xfrm>
            <a:off x="1408176" y="2560320"/>
            <a:ext cx="10158984" cy="13716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What you actually do</a:t>
            </a:r>
            <a:endParaRPr lang="en-US" sz="4000" dirty="0"/>
          </a:p>
        </p:txBody>
      </p:sp>
      <p:sp>
        <p:nvSpPr>
          <p:cNvPr id="5" name="Text 3"/>
          <p:cNvSpPr txBox="1"/>
          <p:nvPr/>
        </p:nvSpPr>
        <p:spPr>
          <a:xfrm>
            <a:off x="1408176" y="3977640"/>
            <a:ext cx="9509760" cy="822960"/>
          </a:xfrm>
          <a:prstGeom prst="rect">
            <a:avLst/>
          </a:prstGeom>
          <a:noFill/>
          <a:ln/>
        </p:spPr>
        <p:txBody>
          <a:bodyPr wrap="square" lIns="0" tIns="0" rIns="0" bIns="0" rtlCol="0" anchor="ctr"/>
          <a:lstStyle/>
          <a:p>
            <a:pPr indent="0" marL="0">
              <a:buNone/>
            </a:pPr>
            <a:r>
              <a:rPr lang="en-US" sz="1900" dirty="0">
                <a:solidFill>
                  <a:srgbClr val="E3B8BF"/>
                </a:solidFill>
                <a:latin typeface="Calibri" pitchFamily="34" charset="0"/>
                <a:ea typeface="Calibri" pitchFamily="34" charset="-122"/>
                <a:cs typeface="Calibri" pitchFamily="34" charset="-120"/>
              </a:rPr>
              <a:t>Most of the treatment is the same whatever the cause. A few things are not — and those are the ones worth knowing cold.</a:t>
            </a:r>
            <a:endParaRPr lang="en-US" sz="1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Every shock patient gets this</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Cause changes the details, not the plan</a:t>
            </a:r>
            <a:endParaRPr lang="en-US" sz="1600" dirty="0"/>
          </a:p>
        </p:txBody>
      </p:sp>
      <p:sp>
        <p:nvSpPr>
          <p:cNvPr id="4" name="Shape 2"/>
          <p:cNvSpPr/>
          <p:nvPr/>
        </p:nvSpPr>
        <p:spPr>
          <a:xfrm>
            <a:off x="566928" y="1837944"/>
            <a:ext cx="457200" cy="457200"/>
          </a:xfrm>
          <a:prstGeom prst="ellipse">
            <a:avLst/>
          </a:prstGeom>
          <a:solidFill>
            <a:srgbClr val="7A1220"/>
          </a:solidFill>
          <a:ln/>
        </p:spPr>
      </p:sp>
      <p:sp>
        <p:nvSpPr>
          <p:cNvPr id="5" name="Text 3"/>
          <p:cNvSpPr txBox="1"/>
          <p:nvPr/>
        </p:nvSpPr>
        <p:spPr>
          <a:xfrm>
            <a:off x="566928" y="1828800"/>
            <a:ext cx="457200" cy="47548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1</a:t>
            </a:r>
            <a:endParaRPr lang="en-US" sz="1900" dirty="0"/>
          </a:p>
        </p:txBody>
      </p:sp>
      <p:sp>
        <p:nvSpPr>
          <p:cNvPr id="6" name="Text 4"/>
          <p:cNvSpPr txBox="1"/>
          <p:nvPr/>
        </p:nvSpPr>
        <p:spPr>
          <a:xfrm>
            <a:off x="1225296" y="1783080"/>
            <a:ext cx="4663440" cy="566928"/>
          </a:xfrm>
          <a:prstGeom prst="rect">
            <a:avLst/>
          </a:prstGeom>
          <a:noFill/>
          <a:ln/>
        </p:spPr>
        <p:txBody>
          <a:bodyPr wrap="square" lIns="0" tIns="0" rIns="0" bIns="0" rtlCol="0" anchor="ctr"/>
          <a:lstStyle/>
          <a:p>
            <a:pPr indent="0" marL="0">
              <a:buNone/>
            </a:pPr>
            <a:r>
              <a:rPr lang="en-US" sz="1750" b="1" dirty="0">
                <a:solidFill>
                  <a:srgbClr val="22252B"/>
                </a:solidFill>
                <a:latin typeface="Calibri" pitchFamily="34" charset="0"/>
                <a:ea typeface="Calibri" pitchFamily="34" charset="-122"/>
                <a:cs typeface="Calibri" pitchFamily="34" charset="-120"/>
              </a:rPr>
              <a:t>Fix the airway and breathing first</a:t>
            </a:r>
            <a:endParaRPr lang="en-US" sz="1750" dirty="0"/>
          </a:p>
        </p:txBody>
      </p:sp>
      <p:sp>
        <p:nvSpPr>
          <p:cNvPr id="7" name="Text 5"/>
          <p:cNvSpPr txBox="1"/>
          <p:nvPr/>
        </p:nvSpPr>
        <p:spPr>
          <a:xfrm>
            <a:off x="6053328" y="1783080"/>
            <a:ext cx="5577840" cy="566928"/>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Nothing downstream matters if oxygen isn't getting in.</a:t>
            </a:r>
            <a:endParaRPr lang="en-US" sz="1550" dirty="0"/>
          </a:p>
        </p:txBody>
      </p:sp>
      <p:sp>
        <p:nvSpPr>
          <p:cNvPr id="8" name="Shape 6"/>
          <p:cNvSpPr/>
          <p:nvPr/>
        </p:nvSpPr>
        <p:spPr>
          <a:xfrm>
            <a:off x="566928" y="2697480"/>
            <a:ext cx="457200" cy="457200"/>
          </a:xfrm>
          <a:prstGeom prst="ellipse">
            <a:avLst/>
          </a:prstGeom>
          <a:solidFill>
            <a:srgbClr val="7A1220"/>
          </a:solidFill>
          <a:ln/>
        </p:spPr>
      </p:sp>
      <p:sp>
        <p:nvSpPr>
          <p:cNvPr id="9" name="Text 7"/>
          <p:cNvSpPr txBox="1"/>
          <p:nvPr/>
        </p:nvSpPr>
        <p:spPr>
          <a:xfrm>
            <a:off x="566928" y="2688336"/>
            <a:ext cx="457200" cy="47548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2</a:t>
            </a:r>
            <a:endParaRPr lang="en-US" sz="1900" dirty="0"/>
          </a:p>
        </p:txBody>
      </p:sp>
      <p:sp>
        <p:nvSpPr>
          <p:cNvPr id="10" name="Text 8"/>
          <p:cNvSpPr txBox="1"/>
          <p:nvPr/>
        </p:nvSpPr>
        <p:spPr>
          <a:xfrm>
            <a:off x="1225296" y="2642616"/>
            <a:ext cx="4663440" cy="566928"/>
          </a:xfrm>
          <a:prstGeom prst="rect">
            <a:avLst/>
          </a:prstGeom>
          <a:noFill/>
          <a:ln/>
        </p:spPr>
        <p:txBody>
          <a:bodyPr wrap="square" lIns="0" tIns="0" rIns="0" bIns="0" rtlCol="0" anchor="ctr"/>
          <a:lstStyle/>
          <a:p>
            <a:pPr indent="0" marL="0">
              <a:buNone/>
            </a:pPr>
            <a:r>
              <a:rPr lang="en-US" sz="1750" b="1" dirty="0">
                <a:solidFill>
                  <a:srgbClr val="22252B"/>
                </a:solidFill>
                <a:latin typeface="Calibri" pitchFamily="34" charset="0"/>
                <a:ea typeface="Calibri" pitchFamily="34" charset="-122"/>
                <a:cs typeface="Calibri" pitchFamily="34" charset="-120"/>
              </a:rPr>
              <a:t>Stop obvious bleeding, now</a:t>
            </a:r>
            <a:endParaRPr lang="en-US" sz="1750" dirty="0"/>
          </a:p>
        </p:txBody>
      </p:sp>
      <p:sp>
        <p:nvSpPr>
          <p:cNvPr id="11" name="Text 9"/>
          <p:cNvSpPr txBox="1"/>
          <p:nvPr/>
        </p:nvSpPr>
        <p:spPr>
          <a:xfrm>
            <a:off x="6053328" y="2642616"/>
            <a:ext cx="5577840" cy="566928"/>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Direct pressure, then packing or a tourniquet if pressure fails or isn't practical.</a:t>
            </a:r>
            <a:endParaRPr lang="en-US" sz="1550" dirty="0"/>
          </a:p>
        </p:txBody>
      </p:sp>
      <p:sp>
        <p:nvSpPr>
          <p:cNvPr id="12" name="Shape 10"/>
          <p:cNvSpPr/>
          <p:nvPr/>
        </p:nvSpPr>
        <p:spPr>
          <a:xfrm>
            <a:off x="566928" y="3557016"/>
            <a:ext cx="457200" cy="457200"/>
          </a:xfrm>
          <a:prstGeom prst="ellipse">
            <a:avLst/>
          </a:prstGeom>
          <a:solidFill>
            <a:srgbClr val="7A1220"/>
          </a:solidFill>
          <a:ln/>
        </p:spPr>
      </p:sp>
      <p:sp>
        <p:nvSpPr>
          <p:cNvPr id="13" name="Text 11"/>
          <p:cNvSpPr txBox="1"/>
          <p:nvPr/>
        </p:nvSpPr>
        <p:spPr>
          <a:xfrm>
            <a:off x="566928" y="3547872"/>
            <a:ext cx="457200" cy="47548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3</a:t>
            </a:r>
            <a:endParaRPr lang="en-US" sz="1900" dirty="0"/>
          </a:p>
        </p:txBody>
      </p:sp>
      <p:sp>
        <p:nvSpPr>
          <p:cNvPr id="14" name="Text 12"/>
          <p:cNvSpPr txBox="1"/>
          <p:nvPr/>
        </p:nvSpPr>
        <p:spPr>
          <a:xfrm>
            <a:off x="1225296" y="3502152"/>
            <a:ext cx="4663440" cy="566928"/>
          </a:xfrm>
          <a:prstGeom prst="rect">
            <a:avLst/>
          </a:prstGeom>
          <a:noFill/>
          <a:ln/>
        </p:spPr>
        <p:txBody>
          <a:bodyPr wrap="square" lIns="0" tIns="0" rIns="0" bIns="0" rtlCol="0" anchor="ctr"/>
          <a:lstStyle/>
          <a:p>
            <a:pPr indent="0" marL="0">
              <a:buNone/>
            </a:pPr>
            <a:r>
              <a:rPr lang="en-US" sz="1750" b="1" dirty="0">
                <a:solidFill>
                  <a:srgbClr val="22252B"/>
                </a:solidFill>
                <a:latin typeface="Calibri" pitchFamily="34" charset="0"/>
                <a:ea typeface="Calibri" pitchFamily="34" charset="-122"/>
                <a:cs typeface="Calibri" pitchFamily="34" charset="-120"/>
              </a:rPr>
              <a:t>Oxygen to a target, not by reflex</a:t>
            </a:r>
            <a:endParaRPr lang="en-US" sz="1750" dirty="0"/>
          </a:p>
        </p:txBody>
      </p:sp>
      <p:sp>
        <p:nvSpPr>
          <p:cNvPr id="15" name="Text 13"/>
          <p:cNvSpPr txBox="1"/>
          <p:nvPr/>
        </p:nvSpPr>
        <p:spPr>
          <a:xfrm>
            <a:off x="6053328" y="3502152"/>
            <a:ext cx="5577840" cy="566928"/>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Titrate. More is not better and can be worse.</a:t>
            </a:r>
            <a:endParaRPr lang="en-US" sz="1550" dirty="0"/>
          </a:p>
        </p:txBody>
      </p:sp>
      <p:sp>
        <p:nvSpPr>
          <p:cNvPr id="16" name="Shape 14"/>
          <p:cNvSpPr/>
          <p:nvPr/>
        </p:nvSpPr>
        <p:spPr>
          <a:xfrm>
            <a:off x="566928" y="4416552"/>
            <a:ext cx="457200" cy="457200"/>
          </a:xfrm>
          <a:prstGeom prst="ellipse">
            <a:avLst/>
          </a:prstGeom>
          <a:solidFill>
            <a:srgbClr val="7A1220"/>
          </a:solidFill>
          <a:ln/>
        </p:spPr>
      </p:sp>
      <p:sp>
        <p:nvSpPr>
          <p:cNvPr id="17" name="Text 15"/>
          <p:cNvSpPr txBox="1"/>
          <p:nvPr/>
        </p:nvSpPr>
        <p:spPr>
          <a:xfrm>
            <a:off x="566928" y="4407408"/>
            <a:ext cx="457200" cy="47548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4</a:t>
            </a:r>
            <a:endParaRPr lang="en-US" sz="1900" dirty="0"/>
          </a:p>
        </p:txBody>
      </p:sp>
      <p:sp>
        <p:nvSpPr>
          <p:cNvPr id="18" name="Text 16"/>
          <p:cNvSpPr txBox="1"/>
          <p:nvPr/>
        </p:nvSpPr>
        <p:spPr>
          <a:xfrm>
            <a:off x="1225296" y="4361688"/>
            <a:ext cx="4663440" cy="566928"/>
          </a:xfrm>
          <a:prstGeom prst="rect">
            <a:avLst/>
          </a:prstGeom>
          <a:noFill/>
          <a:ln/>
        </p:spPr>
        <p:txBody>
          <a:bodyPr wrap="square" lIns="0" tIns="0" rIns="0" bIns="0" rtlCol="0" anchor="ctr"/>
          <a:lstStyle/>
          <a:p>
            <a:pPr indent="0" marL="0">
              <a:buNone/>
            </a:pPr>
            <a:r>
              <a:rPr lang="en-US" sz="1750" b="1" dirty="0">
                <a:solidFill>
                  <a:srgbClr val="22252B"/>
                </a:solidFill>
                <a:latin typeface="Calibri" pitchFamily="34" charset="0"/>
                <a:ea typeface="Calibri" pitchFamily="34" charset="-122"/>
                <a:cs typeface="Calibri" pitchFamily="34" charset="-120"/>
              </a:rPr>
              <a:t>Keep them flat, and keep them warm</a:t>
            </a:r>
            <a:endParaRPr lang="en-US" sz="1750" dirty="0"/>
          </a:p>
        </p:txBody>
      </p:sp>
      <p:sp>
        <p:nvSpPr>
          <p:cNvPr id="19" name="Text 17"/>
          <p:cNvSpPr txBox="1"/>
          <p:nvPr/>
        </p:nvSpPr>
        <p:spPr>
          <a:xfrm>
            <a:off x="6053328" y="4361688"/>
            <a:ext cx="5577840" cy="566928"/>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Supine. A cold shocked patient clots badly — blankets are treatment.</a:t>
            </a:r>
            <a:endParaRPr lang="en-US" sz="1550" dirty="0"/>
          </a:p>
        </p:txBody>
      </p:sp>
      <p:sp>
        <p:nvSpPr>
          <p:cNvPr id="20" name="Shape 18"/>
          <p:cNvSpPr/>
          <p:nvPr/>
        </p:nvSpPr>
        <p:spPr>
          <a:xfrm>
            <a:off x="566928" y="5276088"/>
            <a:ext cx="457200" cy="457200"/>
          </a:xfrm>
          <a:prstGeom prst="ellipse">
            <a:avLst/>
          </a:prstGeom>
          <a:solidFill>
            <a:srgbClr val="7A1220"/>
          </a:solidFill>
          <a:ln/>
        </p:spPr>
      </p:sp>
      <p:sp>
        <p:nvSpPr>
          <p:cNvPr id="21" name="Text 19"/>
          <p:cNvSpPr txBox="1"/>
          <p:nvPr/>
        </p:nvSpPr>
        <p:spPr>
          <a:xfrm>
            <a:off x="566928" y="5266944"/>
            <a:ext cx="457200" cy="47548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5</a:t>
            </a:r>
            <a:endParaRPr lang="en-US" sz="1900" dirty="0"/>
          </a:p>
        </p:txBody>
      </p:sp>
      <p:sp>
        <p:nvSpPr>
          <p:cNvPr id="22" name="Text 20"/>
          <p:cNvSpPr txBox="1"/>
          <p:nvPr/>
        </p:nvSpPr>
        <p:spPr>
          <a:xfrm>
            <a:off x="1225296" y="5221224"/>
            <a:ext cx="4663440" cy="566928"/>
          </a:xfrm>
          <a:prstGeom prst="rect">
            <a:avLst/>
          </a:prstGeom>
          <a:noFill/>
          <a:ln/>
        </p:spPr>
        <p:txBody>
          <a:bodyPr wrap="square" lIns="0" tIns="0" rIns="0" bIns="0" rtlCol="0" anchor="ctr"/>
          <a:lstStyle/>
          <a:p>
            <a:pPr indent="0" marL="0">
              <a:buNone/>
            </a:pPr>
            <a:r>
              <a:rPr lang="en-US" sz="1750" b="1" dirty="0">
                <a:solidFill>
                  <a:srgbClr val="22252B"/>
                </a:solidFill>
                <a:latin typeface="Calibri" pitchFamily="34" charset="0"/>
                <a:ea typeface="Calibri" pitchFamily="34" charset="-122"/>
                <a:cs typeface="Calibri" pitchFamily="34" charset="-120"/>
              </a:rPr>
              <a:t>Leave early. Transport IS the intervention</a:t>
            </a:r>
            <a:endParaRPr lang="en-US" sz="1750" dirty="0"/>
          </a:p>
        </p:txBody>
      </p:sp>
      <p:sp>
        <p:nvSpPr>
          <p:cNvPr id="23" name="Text 21"/>
          <p:cNvSpPr txBox="1"/>
          <p:nvPr/>
        </p:nvSpPr>
        <p:spPr>
          <a:xfrm>
            <a:off x="6053328" y="5221224"/>
            <a:ext cx="5577840" cy="566928"/>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Every EMT-level cause of shock is fixed somewhere else. Decide the destination early.</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What changes, by cause</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The short list worth knowing cold</a:t>
            </a:r>
            <a:endParaRPr lang="en-US" sz="1600" dirty="0"/>
          </a:p>
        </p:txBody>
      </p:sp>
      <p:sp>
        <p:nvSpPr>
          <p:cNvPr id="4" name="Shape 2"/>
          <p:cNvSpPr/>
          <p:nvPr/>
        </p:nvSpPr>
        <p:spPr>
          <a:xfrm>
            <a:off x="566928" y="1828800"/>
            <a:ext cx="5394960" cy="1691640"/>
          </a:xfrm>
          <a:prstGeom prst="roundRect">
            <a:avLst>
              <a:gd name="adj" fmla="val 3243"/>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Shape 3"/>
          <p:cNvSpPr/>
          <p:nvPr/>
        </p:nvSpPr>
        <p:spPr>
          <a:xfrm>
            <a:off x="841248" y="2084832"/>
            <a:ext cx="384048" cy="384048"/>
          </a:xfrm>
          <a:prstGeom prst="ellipse">
            <a:avLst/>
          </a:prstGeom>
          <a:solidFill>
            <a:srgbClr val="7A1220"/>
          </a:solidFill>
          <a:ln/>
        </p:spPr>
      </p:sp>
      <p:sp>
        <p:nvSpPr>
          <p:cNvPr id="6" name="Text 4"/>
          <p:cNvSpPr txBox="1"/>
          <p:nvPr/>
        </p:nvSpPr>
        <p:spPr>
          <a:xfrm>
            <a:off x="1353312" y="2048256"/>
            <a:ext cx="4114800" cy="438912"/>
          </a:xfrm>
          <a:prstGeom prst="rect">
            <a:avLst/>
          </a:prstGeom>
          <a:noFill/>
          <a:ln/>
        </p:spPr>
        <p:txBody>
          <a:bodyPr wrap="square" lIns="0" tIns="0" rIns="0" bIns="0" rtlCol="0" anchor="ctr"/>
          <a:lstStyle/>
          <a:p>
            <a:pPr indent="0" marL="0">
              <a:buNone/>
            </a:pPr>
            <a:r>
              <a:rPr lang="en-US" sz="2000" b="1" dirty="0">
                <a:solidFill>
                  <a:srgbClr val="7A1220"/>
                </a:solidFill>
                <a:latin typeface="Cambria" pitchFamily="34" charset="0"/>
                <a:ea typeface="Cambria" pitchFamily="34" charset="-122"/>
                <a:cs typeface="Cambria" pitchFamily="34" charset="-120"/>
              </a:rPr>
              <a:t>Hypovolemic</a:t>
            </a:r>
            <a:endParaRPr lang="en-US" sz="2000" dirty="0"/>
          </a:p>
        </p:txBody>
      </p:sp>
      <p:sp>
        <p:nvSpPr>
          <p:cNvPr id="7" name="Text 5"/>
          <p:cNvSpPr txBox="1"/>
          <p:nvPr/>
        </p:nvSpPr>
        <p:spPr>
          <a:xfrm>
            <a:off x="841248" y="2578608"/>
            <a:ext cx="4846320" cy="82296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Stop the bleeding. Everything else is secondary. Keep them warm and go — the fix is blood and an operating theatre.</a:t>
            </a:r>
            <a:endParaRPr lang="en-US" sz="1550" dirty="0"/>
          </a:p>
        </p:txBody>
      </p:sp>
      <p:sp>
        <p:nvSpPr>
          <p:cNvPr id="8" name="Shape 6"/>
          <p:cNvSpPr/>
          <p:nvPr/>
        </p:nvSpPr>
        <p:spPr>
          <a:xfrm>
            <a:off x="6190488" y="1828800"/>
            <a:ext cx="5394960" cy="1691640"/>
          </a:xfrm>
          <a:prstGeom prst="roundRect">
            <a:avLst>
              <a:gd name="adj" fmla="val 3243"/>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Shape 7"/>
          <p:cNvSpPr/>
          <p:nvPr/>
        </p:nvSpPr>
        <p:spPr>
          <a:xfrm>
            <a:off x="6464808" y="2084832"/>
            <a:ext cx="384048" cy="384048"/>
          </a:xfrm>
          <a:prstGeom prst="ellipse">
            <a:avLst/>
          </a:prstGeom>
          <a:solidFill>
            <a:srgbClr val="1F6F5C"/>
          </a:solidFill>
          <a:ln/>
        </p:spPr>
      </p:sp>
      <p:sp>
        <p:nvSpPr>
          <p:cNvPr id="10" name="Text 8"/>
          <p:cNvSpPr txBox="1"/>
          <p:nvPr/>
        </p:nvSpPr>
        <p:spPr>
          <a:xfrm>
            <a:off x="6976872" y="2048256"/>
            <a:ext cx="4114800" cy="438912"/>
          </a:xfrm>
          <a:prstGeom prst="rect">
            <a:avLst/>
          </a:prstGeom>
          <a:noFill/>
          <a:ln/>
        </p:spPr>
        <p:txBody>
          <a:bodyPr wrap="square" lIns="0" tIns="0" rIns="0" bIns="0" rtlCol="0" anchor="ctr"/>
          <a:lstStyle/>
          <a:p>
            <a:pPr indent="0" marL="0">
              <a:buNone/>
            </a:pPr>
            <a:r>
              <a:rPr lang="en-US" sz="2000" b="1" dirty="0">
                <a:solidFill>
                  <a:srgbClr val="1F6F5C"/>
                </a:solidFill>
                <a:latin typeface="Cambria" pitchFamily="34" charset="0"/>
                <a:ea typeface="Cambria" pitchFamily="34" charset="-122"/>
                <a:cs typeface="Cambria" pitchFamily="34" charset="-120"/>
              </a:rPr>
              <a:t>Distributive</a:t>
            </a:r>
            <a:endParaRPr lang="en-US" sz="2000" dirty="0"/>
          </a:p>
        </p:txBody>
      </p:sp>
      <p:sp>
        <p:nvSpPr>
          <p:cNvPr id="11" name="Text 9"/>
          <p:cNvSpPr txBox="1"/>
          <p:nvPr/>
        </p:nvSpPr>
        <p:spPr>
          <a:xfrm>
            <a:off x="6464808" y="2578608"/>
            <a:ext cx="4846320" cy="82296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Anaphylaxis: epinephrine early, and keep them supine. Sepsis: recognise it and say the word 'sepsis' on your radio report.</a:t>
            </a:r>
            <a:endParaRPr lang="en-US" sz="1550" dirty="0"/>
          </a:p>
        </p:txBody>
      </p:sp>
      <p:sp>
        <p:nvSpPr>
          <p:cNvPr id="12" name="Shape 10"/>
          <p:cNvSpPr/>
          <p:nvPr/>
        </p:nvSpPr>
        <p:spPr>
          <a:xfrm>
            <a:off x="566928" y="3703320"/>
            <a:ext cx="5394960" cy="1691640"/>
          </a:xfrm>
          <a:prstGeom prst="roundRect">
            <a:avLst>
              <a:gd name="adj" fmla="val 3243"/>
            </a:avLst>
          </a:prstGeom>
          <a:solidFill>
            <a:srgbClr val="E8EAF3"/>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3" name="Shape 11"/>
          <p:cNvSpPr/>
          <p:nvPr/>
        </p:nvSpPr>
        <p:spPr>
          <a:xfrm>
            <a:off x="841248" y="3959352"/>
            <a:ext cx="384048" cy="384048"/>
          </a:xfrm>
          <a:prstGeom prst="ellipse">
            <a:avLst/>
          </a:prstGeom>
          <a:solidFill>
            <a:srgbClr val="2F3C7E"/>
          </a:solidFill>
          <a:ln/>
        </p:spPr>
      </p:sp>
      <p:sp>
        <p:nvSpPr>
          <p:cNvPr id="14" name="Text 12"/>
          <p:cNvSpPr txBox="1"/>
          <p:nvPr/>
        </p:nvSpPr>
        <p:spPr>
          <a:xfrm>
            <a:off x="1353312" y="3922776"/>
            <a:ext cx="4114800" cy="438912"/>
          </a:xfrm>
          <a:prstGeom prst="rect">
            <a:avLst/>
          </a:prstGeom>
          <a:noFill/>
          <a:ln/>
        </p:spPr>
        <p:txBody>
          <a:bodyPr wrap="square" lIns="0" tIns="0" rIns="0" bIns="0" rtlCol="0" anchor="ctr"/>
          <a:lstStyle/>
          <a:p>
            <a:pPr indent="0" marL="0">
              <a:buNone/>
            </a:pPr>
            <a:r>
              <a:rPr lang="en-US" sz="2000" b="1" dirty="0">
                <a:solidFill>
                  <a:srgbClr val="2F3C7E"/>
                </a:solidFill>
                <a:latin typeface="Cambria" pitchFamily="34" charset="0"/>
                <a:ea typeface="Cambria" pitchFamily="34" charset="-122"/>
                <a:cs typeface="Cambria" pitchFamily="34" charset="-120"/>
              </a:rPr>
              <a:t>Cardiogenic</a:t>
            </a:r>
            <a:endParaRPr lang="en-US" sz="2000" dirty="0"/>
          </a:p>
        </p:txBody>
      </p:sp>
      <p:sp>
        <p:nvSpPr>
          <p:cNvPr id="15" name="Text 13"/>
          <p:cNvSpPr txBox="1"/>
          <p:nvPr/>
        </p:nvSpPr>
        <p:spPr>
          <a:xfrm>
            <a:off x="841248" y="4453128"/>
            <a:ext cx="4846320" cy="82296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Do not load them with fluid. Sit them up if that helps their breathing. Oxygen to target. Move.</a:t>
            </a:r>
            <a:endParaRPr lang="en-US" sz="1550" dirty="0"/>
          </a:p>
        </p:txBody>
      </p:sp>
      <p:sp>
        <p:nvSpPr>
          <p:cNvPr id="16" name="Shape 14"/>
          <p:cNvSpPr/>
          <p:nvPr/>
        </p:nvSpPr>
        <p:spPr>
          <a:xfrm>
            <a:off x="6190488" y="3703320"/>
            <a:ext cx="5394960" cy="1691640"/>
          </a:xfrm>
          <a:prstGeom prst="roundRect">
            <a:avLst>
              <a:gd name="adj" fmla="val 3243"/>
            </a:avLst>
          </a:prstGeom>
          <a:solidFill>
            <a:srgbClr val="FAEED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7" name="Shape 15"/>
          <p:cNvSpPr/>
          <p:nvPr/>
        </p:nvSpPr>
        <p:spPr>
          <a:xfrm>
            <a:off x="6464808" y="3959352"/>
            <a:ext cx="384048" cy="384048"/>
          </a:xfrm>
          <a:prstGeom prst="ellipse">
            <a:avLst/>
          </a:prstGeom>
          <a:solidFill>
            <a:srgbClr val="B06A18"/>
          </a:solidFill>
          <a:ln/>
        </p:spPr>
      </p:sp>
      <p:sp>
        <p:nvSpPr>
          <p:cNvPr id="18" name="Text 16"/>
          <p:cNvSpPr txBox="1"/>
          <p:nvPr/>
        </p:nvSpPr>
        <p:spPr>
          <a:xfrm>
            <a:off x="6976872" y="3922776"/>
            <a:ext cx="4114800" cy="438912"/>
          </a:xfrm>
          <a:prstGeom prst="rect">
            <a:avLst/>
          </a:prstGeom>
          <a:noFill/>
          <a:ln/>
        </p:spPr>
        <p:txBody>
          <a:bodyPr wrap="square" lIns="0" tIns="0" rIns="0" bIns="0" rtlCol="0" anchor="ctr"/>
          <a:lstStyle/>
          <a:p>
            <a:pPr indent="0" marL="0">
              <a:buNone/>
            </a:pPr>
            <a:r>
              <a:rPr lang="en-US" sz="2000" b="1" dirty="0">
                <a:solidFill>
                  <a:srgbClr val="B06A18"/>
                </a:solidFill>
                <a:latin typeface="Cambria" pitchFamily="34" charset="0"/>
                <a:ea typeface="Cambria" pitchFamily="34" charset="-122"/>
                <a:cs typeface="Cambria" pitchFamily="34" charset="-120"/>
              </a:rPr>
              <a:t>Obstructive</a:t>
            </a:r>
            <a:endParaRPr lang="en-US" sz="2000" dirty="0"/>
          </a:p>
        </p:txBody>
      </p:sp>
      <p:sp>
        <p:nvSpPr>
          <p:cNvPr id="19" name="Text 17"/>
          <p:cNvSpPr txBox="1"/>
          <p:nvPr/>
        </p:nvSpPr>
        <p:spPr>
          <a:xfrm>
            <a:off x="6464808" y="4453128"/>
            <a:ext cx="4846320" cy="82296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The fix is a procedure you cannot do. Recognise it, say it out loud, and get to someone who can — fast.</a:t>
            </a:r>
            <a:endParaRPr lang="en-US" sz="1550" dirty="0"/>
          </a:p>
        </p:txBody>
      </p:sp>
      <p:sp>
        <p:nvSpPr>
          <p:cNvPr id="20" name="Text 18"/>
          <p:cNvSpPr txBox="1"/>
          <p:nvPr/>
        </p:nvSpPr>
        <p:spPr>
          <a:xfrm>
            <a:off x="566928" y="5669280"/>
            <a:ext cx="11055096" cy="365760"/>
          </a:xfrm>
          <a:prstGeom prst="rect">
            <a:avLst/>
          </a:prstGeom>
          <a:noFill/>
          <a:ln/>
        </p:spPr>
        <p:txBody>
          <a:bodyPr wrap="square" lIns="0" tIns="0" rIns="0" bIns="0" rtlCol="0" anchor="ctr"/>
          <a:lstStyle/>
          <a:p>
            <a:pPr indent="0" marL="0">
              <a:buNone/>
            </a:pPr>
            <a:r>
              <a:rPr lang="en-US" sz="1600" i="1" dirty="0">
                <a:solidFill>
                  <a:srgbClr val="5D6470"/>
                </a:solidFill>
                <a:latin typeface="Calibri" pitchFamily="34" charset="0"/>
                <a:ea typeface="Calibri" pitchFamily="34" charset="-122"/>
                <a:cs typeface="Calibri" pitchFamily="34" charset="-120"/>
              </a:rPr>
              <a:t>Every one of those four ends the same way: recognise it, and leave.</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Two things your textbook may have wrong</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Oxygen and positioning both changed</a:t>
            </a:r>
            <a:endParaRPr lang="en-US" sz="1600" dirty="0"/>
          </a:p>
        </p:txBody>
      </p:sp>
      <p:sp>
        <p:nvSpPr>
          <p:cNvPr id="4" name="Shape 2"/>
          <p:cNvSpPr/>
          <p:nvPr/>
        </p:nvSpPr>
        <p:spPr>
          <a:xfrm>
            <a:off x="566928" y="1828800"/>
            <a:ext cx="5486400" cy="3246120"/>
          </a:xfrm>
          <a:prstGeom prst="roundRect">
            <a:avLst>
              <a:gd name="adj" fmla="val 1690"/>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Text 3"/>
          <p:cNvSpPr txBox="1"/>
          <p:nvPr/>
        </p:nvSpPr>
        <p:spPr>
          <a:xfrm>
            <a:off x="886968" y="2011680"/>
            <a:ext cx="4846320" cy="292608"/>
          </a:xfrm>
          <a:prstGeom prst="rect">
            <a:avLst/>
          </a:prstGeom>
          <a:noFill/>
          <a:ln/>
        </p:spPr>
        <p:txBody>
          <a:bodyPr wrap="square" lIns="0" tIns="0" rIns="0" bIns="0" rtlCol="0" anchor="ctr"/>
          <a:lstStyle/>
          <a:p>
            <a:pPr indent="0" marL="0">
              <a:buNone/>
            </a:pPr>
            <a:r>
              <a:rPr lang="en-US" sz="1200" b="1" spc="130" kern="0" dirty="0">
                <a:solidFill>
                  <a:srgbClr val="7A1220"/>
                </a:solidFill>
                <a:latin typeface="Calibri" pitchFamily="34" charset="0"/>
                <a:ea typeface="Calibri" pitchFamily="34" charset="-122"/>
                <a:cs typeface="Calibri" pitchFamily="34" charset="-120"/>
              </a:rPr>
              <a:t>OXYGEN — TITRATE, DON'T FLOOD</a:t>
            </a:r>
            <a:endParaRPr lang="en-US" sz="1200" dirty="0"/>
          </a:p>
        </p:txBody>
      </p:sp>
      <p:sp>
        <p:nvSpPr>
          <p:cNvPr id="6" name="Text 4"/>
          <p:cNvSpPr txBox="1"/>
          <p:nvPr/>
        </p:nvSpPr>
        <p:spPr>
          <a:xfrm>
            <a:off x="886968" y="2331720"/>
            <a:ext cx="4846320" cy="731520"/>
          </a:xfrm>
          <a:prstGeom prst="rect">
            <a:avLst/>
          </a:prstGeom>
          <a:noFill/>
          <a:ln/>
        </p:spPr>
        <p:txBody>
          <a:bodyPr wrap="square" lIns="0" tIns="0" rIns="0" bIns="0" rtlCol="0" anchor="ctr"/>
          <a:lstStyle/>
          <a:p>
            <a:pPr indent="0" marL="0">
              <a:buNone/>
            </a:pPr>
            <a:r>
              <a:rPr lang="en-US" sz="4400" b="1" dirty="0">
                <a:solidFill>
                  <a:srgbClr val="7A1220"/>
                </a:solidFill>
                <a:latin typeface="Cambria" pitchFamily="34" charset="0"/>
                <a:ea typeface="Cambria" pitchFamily="34" charset="-122"/>
                <a:cs typeface="Cambria" pitchFamily="34" charset="-120"/>
              </a:rPr>
              <a:t>94–98%</a:t>
            </a:r>
            <a:endParaRPr lang="en-US" sz="4400" dirty="0"/>
          </a:p>
        </p:txBody>
      </p:sp>
      <p:sp>
        <p:nvSpPr>
          <p:cNvPr id="7" name="Text 5"/>
          <p:cNvSpPr txBox="1"/>
          <p:nvPr/>
        </p:nvSpPr>
        <p:spPr>
          <a:xfrm>
            <a:off x="886968" y="3063240"/>
            <a:ext cx="4846320" cy="320040"/>
          </a:xfrm>
          <a:prstGeom prst="rect">
            <a:avLst/>
          </a:prstGeom>
          <a:noFill/>
          <a:ln/>
        </p:spPr>
        <p:txBody>
          <a:bodyPr wrap="square" lIns="0" tIns="0" rIns="0" bIns="0" rtlCol="0" anchor="ctr"/>
          <a:lstStyle/>
          <a:p>
            <a:pPr indent="0" marL="0">
              <a:buNone/>
            </a:pPr>
            <a:r>
              <a:rPr lang="en-US" sz="1550" dirty="0">
                <a:solidFill>
                  <a:srgbClr val="22252B"/>
                </a:solidFill>
                <a:latin typeface="Calibri" pitchFamily="34" charset="0"/>
                <a:ea typeface="Calibri" pitchFamily="34" charset="-122"/>
                <a:cs typeface="Calibri" pitchFamily="34" charset="-120"/>
              </a:rPr>
              <a:t>The target saturation for a shock patient.</a:t>
            </a:r>
            <a:endParaRPr lang="en-US" sz="1550" dirty="0"/>
          </a:p>
        </p:txBody>
      </p:sp>
      <p:sp>
        <p:nvSpPr>
          <p:cNvPr id="8" name="Text 6"/>
          <p:cNvSpPr txBox="1"/>
          <p:nvPr/>
        </p:nvSpPr>
        <p:spPr>
          <a:xfrm>
            <a:off x="886968" y="3456432"/>
            <a:ext cx="4846320" cy="146304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Known COPD: taking them above 92% is rated potentially HARMFUL</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Oxygen over room air in stroke: rated no benefit</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A non-rebreather for every shock patient is not supported</a:t>
            </a:r>
            <a:endParaRPr lang="en-US" sz="1500" dirty="0"/>
          </a:p>
        </p:txBody>
      </p:sp>
      <p:sp>
        <p:nvSpPr>
          <p:cNvPr id="9" name="Shape 7"/>
          <p:cNvSpPr/>
          <p:nvPr/>
        </p:nvSpPr>
        <p:spPr>
          <a:xfrm>
            <a:off x="6400800" y="1828800"/>
            <a:ext cx="5221224" cy="3246120"/>
          </a:xfrm>
          <a:prstGeom prst="roundRect">
            <a:avLst>
              <a:gd name="adj" fmla="val 1690"/>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Text 8"/>
          <p:cNvSpPr txBox="1"/>
          <p:nvPr/>
        </p:nvSpPr>
        <p:spPr>
          <a:xfrm>
            <a:off x="6720840" y="2011680"/>
            <a:ext cx="4846320" cy="292608"/>
          </a:xfrm>
          <a:prstGeom prst="rect">
            <a:avLst/>
          </a:prstGeom>
          <a:noFill/>
          <a:ln/>
        </p:spPr>
        <p:txBody>
          <a:bodyPr wrap="square" lIns="0" tIns="0" rIns="0" bIns="0" rtlCol="0" anchor="ctr"/>
          <a:lstStyle/>
          <a:p>
            <a:pPr indent="0" marL="0">
              <a:buNone/>
            </a:pPr>
            <a:r>
              <a:rPr lang="en-US" sz="1200" b="1" spc="130" kern="0" dirty="0">
                <a:solidFill>
                  <a:srgbClr val="2F3C7E"/>
                </a:solidFill>
                <a:latin typeface="Calibri" pitchFamily="34" charset="0"/>
                <a:ea typeface="Calibri" pitchFamily="34" charset="-122"/>
                <a:cs typeface="Calibri" pitchFamily="34" charset="-120"/>
              </a:rPr>
              <a:t>POSITION — SUPINE FIRST</a:t>
            </a:r>
            <a:endParaRPr lang="en-US" sz="1200" dirty="0"/>
          </a:p>
        </p:txBody>
      </p:sp>
      <p:sp>
        <p:nvSpPr>
          <p:cNvPr id="11" name="Text 9"/>
          <p:cNvSpPr txBox="1"/>
          <p:nvPr/>
        </p:nvSpPr>
        <p:spPr>
          <a:xfrm>
            <a:off x="6720840" y="2377440"/>
            <a:ext cx="4709160" cy="2560320"/>
          </a:xfrm>
          <a:prstGeom prst="rect">
            <a:avLst/>
          </a:prstGeom>
          <a:noFill/>
          <a:ln/>
        </p:spPr>
        <p:txBody>
          <a:bodyPr wrap="square" lIns="0" tIns="0" rIns="0" bIns="0" rtlCol="0" anchor="t"/>
          <a:lstStyle/>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Shock with a normal level of alertness: supine.</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No trauma and no injury: raising the feet 6–12 inches may be reasonable while you wait.</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If leg-raising makes them worse, put them flat again.</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Injured patient: leave them how you found them.</a:t>
            </a:r>
            <a:endParaRPr lang="en-US" sz="1500" dirty="0"/>
          </a:p>
          <a:p>
            <a:pPr marL="342900" indent="-342900">
              <a:spcAft>
                <a:spcPts val="800"/>
              </a:spcAft>
              <a:buSzPct val="100000"/>
              <a:buChar char="•"/>
            </a:pPr>
            <a:r>
              <a:rPr lang="en-US" sz="1500" dirty="0">
                <a:solidFill>
                  <a:srgbClr val="22252B"/>
                </a:solidFill>
                <a:latin typeface="Calibri" pitchFamily="34" charset="0"/>
                <a:ea typeface="Calibri" pitchFamily="34" charset="-122"/>
                <a:cs typeface="Calibri" pitchFamily="34" charset="-120"/>
              </a:rPr>
              <a:t>Anaphylaxis: keep them supine unless breathing demands sitting. Do not stand them up.</a:t>
            </a:r>
            <a:endParaRPr lang="en-US" sz="1500" dirty="0"/>
          </a:p>
        </p:txBody>
      </p:sp>
      <p:sp>
        <p:nvSpPr>
          <p:cNvPr id="12" name="Text 10"/>
          <p:cNvSpPr txBox="1"/>
          <p:nvPr/>
        </p:nvSpPr>
        <p:spPr>
          <a:xfrm>
            <a:off x="566928" y="5257800"/>
            <a:ext cx="11055096" cy="411480"/>
          </a:xfrm>
          <a:prstGeom prst="rect">
            <a:avLst/>
          </a:prstGeom>
          <a:noFill/>
          <a:ln/>
        </p:spPr>
        <p:txBody>
          <a:bodyPr wrap="square" lIns="0" tIns="0" rIns="0" bIns="0" rtlCol="0" anchor="ctr"/>
          <a:lstStyle/>
          <a:p>
            <a:pPr indent="0" marL="0">
              <a:buNone/>
            </a:pPr>
            <a:r>
              <a:rPr lang="en-US" sz="1250" i="1" dirty="0">
                <a:solidFill>
                  <a:srgbClr val="5D6470"/>
                </a:solidFill>
                <a:latin typeface="Calibri" pitchFamily="34" charset="0"/>
                <a:ea typeface="Calibri" pitchFamily="34" charset="-122"/>
                <a:cs typeface="Calibri" pitchFamily="34" charset="-120"/>
              </a:rPr>
              <a:t>Sources: NASEMSO National Model EMS Clinical Guidelines v3.0 (2022), Shock · 2024 AHA/ARC Guidelines for First Aid, Recommendations 1 and 3</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Your patient is in shock.</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Twenty-two years old. Rollover. Awake and talking to you.</a:t>
            </a:r>
            <a:endParaRPr lang="en-US" sz="1600" dirty="0"/>
          </a:p>
        </p:txBody>
      </p:sp>
      <p:sp>
        <p:nvSpPr>
          <p:cNvPr id="4" name="Shape 2"/>
          <p:cNvSpPr/>
          <p:nvPr/>
        </p:nvSpPr>
        <p:spPr>
          <a:xfrm>
            <a:off x="566928" y="1874520"/>
            <a:ext cx="2011680" cy="1481328"/>
          </a:xfrm>
          <a:prstGeom prst="roundRect">
            <a:avLst>
              <a:gd name="adj" fmla="val 370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Text 3"/>
          <p:cNvSpPr txBox="1"/>
          <p:nvPr/>
        </p:nvSpPr>
        <p:spPr>
          <a:xfrm>
            <a:off x="749808" y="2029968"/>
            <a:ext cx="1645920" cy="274320"/>
          </a:xfrm>
          <a:prstGeom prst="rect">
            <a:avLst/>
          </a:prstGeom>
          <a:noFill/>
          <a:ln/>
        </p:spPr>
        <p:txBody>
          <a:bodyPr wrap="square" lIns="0" tIns="0" rIns="0" bIns="0" rtlCol="0" anchor="ctr"/>
          <a:lstStyle/>
          <a:p>
            <a:pPr indent="0" marL="0">
              <a:buNone/>
            </a:pPr>
            <a:r>
              <a:rPr lang="en-US" sz="1200" b="1" spc="140" kern="0" dirty="0">
                <a:solidFill>
                  <a:srgbClr val="5D6470"/>
                </a:solidFill>
                <a:latin typeface="Calibri" pitchFamily="34" charset="0"/>
                <a:ea typeface="Calibri" pitchFamily="34" charset="-122"/>
                <a:cs typeface="Calibri" pitchFamily="34" charset="-120"/>
              </a:rPr>
              <a:t>HR</a:t>
            </a:r>
            <a:endParaRPr lang="en-US" sz="1200" dirty="0"/>
          </a:p>
        </p:txBody>
      </p:sp>
      <p:sp>
        <p:nvSpPr>
          <p:cNvPr id="6" name="Text 4"/>
          <p:cNvSpPr txBox="1"/>
          <p:nvPr/>
        </p:nvSpPr>
        <p:spPr>
          <a:xfrm>
            <a:off x="749808" y="2331720"/>
            <a:ext cx="1645920" cy="731520"/>
          </a:xfrm>
          <a:prstGeom prst="rect">
            <a:avLst/>
          </a:prstGeom>
          <a:noFill/>
          <a:ln/>
        </p:spPr>
        <p:txBody>
          <a:bodyPr wrap="square" lIns="0" tIns="0" rIns="0" bIns="0" rtlCol="0" anchor="ctr"/>
          <a:lstStyle/>
          <a:p>
            <a:pPr indent="0" marL="0">
              <a:buNone/>
            </a:pPr>
            <a:r>
              <a:rPr lang="en-US" sz="3600" b="1" dirty="0">
                <a:solidFill>
                  <a:srgbClr val="22252B"/>
                </a:solidFill>
                <a:latin typeface="Cambria" pitchFamily="34" charset="0"/>
                <a:ea typeface="Cambria" pitchFamily="34" charset="-122"/>
                <a:cs typeface="Cambria" pitchFamily="34" charset="-120"/>
              </a:rPr>
              <a:t>126</a:t>
            </a:r>
            <a:endParaRPr lang="en-US" sz="3600" dirty="0"/>
          </a:p>
        </p:txBody>
      </p:sp>
      <p:sp>
        <p:nvSpPr>
          <p:cNvPr id="7" name="Shape 5"/>
          <p:cNvSpPr/>
          <p:nvPr/>
        </p:nvSpPr>
        <p:spPr>
          <a:xfrm>
            <a:off x="2798064" y="1874520"/>
            <a:ext cx="2011680" cy="1481328"/>
          </a:xfrm>
          <a:prstGeom prst="roundRect">
            <a:avLst>
              <a:gd name="adj" fmla="val 370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8" name="Text 6"/>
          <p:cNvSpPr txBox="1"/>
          <p:nvPr/>
        </p:nvSpPr>
        <p:spPr>
          <a:xfrm>
            <a:off x="2980944" y="2029968"/>
            <a:ext cx="1645920" cy="274320"/>
          </a:xfrm>
          <a:prstGeom prst="rect">
            <a:avLst/>
          </a:prstGeom>
          <a:noFill/>
          <a:ln/>
        </p:spPr>
        <p:txBody>
          <a:bodyPr wrap="square" lIns="0" tIns="0" rIns="0" bIns="0" rtlCol="0" anchor="ctr"/>
          <a:lstStyle/>
          <a:p>
            <a:pPr indent="0" marL="0">
              <a:buNone/>
            </a:pPr>
            <a:r>
              <a:rPr lang="en-US" sz="1200" b="1" spc="140" kern="0" dirty="0">
                <a:solidFill>
                  <a:srgbClr val="5D6470"/>
                </a:solidFill>
                <a:latin typeface="Calibri" pitchFamily="34" charset="0"/>
                <a:ea typeface="Calibri" pitchFamily="34" charset="-122"/>
                <a:cs typeface="Calibri" pitchFamily="34" charset="-120"/>
              </a:rPr>
              <a:t>BP</a:t>
            </a:r>
            <a:endParaRPr lang="en-US" sz="1200" dirty="0"/>
          </a:p>
        </p:txBody>
      </p:sp>
      <p:sp>
        <p:nvSpPr>
          <p:cNvPr id="9" name="Text 7"/>
          <p:cNvSpPr txBox="1"/>
          <p:nvPr/>
        </p:nvSpPr>
        <p:spPr>
          <a:xfrm>
            <a:off x="2980944" y="2331720"/>
            <a:ext cx="1645920" cy="731520"/>
          </a:xfrm>
          <a:prstGeom prst="rect">
            <a:avLst/>
          </a:prstGeom>
          <a:noFill/>
          <a:ln/>
        </p:spPr>
        <p:txBody>
          <a:bodyPr wrap="square" lIns="0" tIns="0" rIns="0" bIns="0" rtlCol="0" anchor="ctr"/>
          <a:lstStyle/>
          <a:p>
            <a:pPr indent="0" marL="0">
              <a:buNone/>
            </a:pPr>
            <a:r>
              <a:rPr lang="en-US" sz="3400" b="1" dirty="0">
                <a:solidFill>
                  <a:srgbClr val="7A1220"/>
                </a:solidFill>
                <a:latin typeface="Cambria" pitchFamily="34" charset="0"/>
                <a:ea typeface="Cambria" pitchFamily="34" charset="-122"/>
                <a:cs typeface="Cambria" pitchFamily="34" charset="-120"/>
              </a:rPr>
              <a:t>104/88</a:t>
            </a:r>
            <a:endParaRPr lang="en-US" sz="3400" dirty="0"/>
          </a:p>
        </p:txBody>
      </p:sp>
      <p:sp>
        <p:nvSpPr>
          <p:cNvPr id="10" name="Shape 8"/>
          <p:cNvSpPr/>
          <p:nvPr/>
        </p:nvSpPr>
        <p:spPr>
          <a:xfrm>
            <a:off x="5029200" y="1874520"/>
            <a:ext cx="2011680" cy="1481328"/>
          </a:xfrm>
          <a:prstGeom prst="roundRect">
            <a:avLst>
              <a:gd name="adj" fmla="val 370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1" name="Text 9"/>
          <p:cNvSpPr txBox="1"/>
          <p:nvPr/>
        </p:nvSpPr>
        <p:spPr>
          <a:xfrm>
            <a:off x="5212080" y="2029968"/>
            <a:ext cx="1645920" cy="274320"/>
          </a:xfrm>
          <a:prstGeom prst="rect">
            <a:avLst/>
          </a:prstGeom>
          <a:noFill/>
          <a:ln/>
        </p:spPr>
        <p:txBody>
          <a:bodyPr wrap="square" lIns="0" tIns="0" rIns="0" bIns="0" rtlCol="0" anchor="ctr"/>
          <a:lstStyle/>
          <a:p>
            <a:pPr indent="0" marL="0">
              <a:buNone/>
            </a:pPr>
            <a:r>
              <a:rPr lang="en-US" sz="1200" b="1" spc="140" kern="0" dirty="0">
                <a:solidFill>
                  <a:srgbClr val="5D6470"/>
                </a:solidFill>
                <a:latin typeface="Calibri" pitchFamily="34" charset="0"/>
                <a:ea typeface="Calibri" pitchFamily="34" charset="-122"/>
                <a:cs typeface="Calibri" pitchFamily="34" charset="-120"/>
              </a:rPr>
              <a:t>RR</a:t>
            </a:r>
            <a:endParaRPr lang="en-US" sz="1200" dirty="0"/>
          </a:p>
        </p:txBody>
      </p:sp>
      <p:sp>
        <p:nvSpPr>
          <p:cNvPr id="12" name="Text 10"/>
          <p:cNvSpPr txBox="1"/>
          <p:nvPr/>
        </p:nvSpPr>
        <p:spPr>
          <a:xfrm>
            <a:off x="5212080" y="2331720"/>
            <a:ext cx="1645920" cy="731520"/>
          </a:xfrm>
          <a:prstGeom prst="rect">
            <a:avLst/>
          </a:prstGeom>
          <a:noFill/>
          <a:ln/>
        </p:spPr>
        <p:txBody>
          <a:bodyPr wrap="square" lIns="0" tIns="0" rIns="0" bIns="0" rtlCol="0" anchor="ctr"/>
          <a:lstStyle/>
          <a:p>
            <a:pPr indent="0" marL="0">
              <a:buNone/>
            </a:pPr>
            <a:r>
              <a:rPr lang="en-US" sz="3600" b="1" dirty="0">
                <a:solidFill>
                  <a:srgbClr val="22252B"/>
                </a:solidFill>
                <a:latin typeface="Cambria" pitchFamily="34" charset="0"/>
                <a:ea typeface="Cambria" pitchFamily="34" charset="-122"/>
                <a:cs typeface="Cambria" pitchFamily="34" charset="-120"/>
              </a:rPr>
              <a:t>26</a:t>
            </a:r>
            <a:endParaRPr lang="en-US" sz="3600" dirty="0"/>
          </a:p>
        </p:txBody>
      </p:sp>
      <p:sp>
        <p:nvSpPr>
          <p:cNvPr id="13" name="Shape 11"/>
          <p:cNvSpPr/>
          <p:nvPr/>
        </p:nvSpPr>
        <p:spPr>
          <a:xfrm>
            <a:off x="7260336" y="1874520"/>
            <a:ext cx="2011680" cy="1481328"/>
          </a:xfrm>
          <a:prstGeom prst="roundRect">
            <a:avLst>
              <a:gd name="adj" fmla="val 370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4" name="Text 12"/>
          <p:cNvSpPr txBox="1"/>
          <p:nvPr/>
        </p:nvSpPr>
        <p:spPr>
          <a:xfrm>
            <a:off x="7443216" y="2029968"/>
            <a:ext cx="1645920" cy="274320"/>
          </a:xfrm>
          <a:prstGeom prst="rect">
            <a:avLst/>
          </a:prstGeom>
          <a:noFill/>
          <a:ln/>
        </p:spPr>
        <p:txBody>
          <a:bodyPr wrap="square" lIns="0" tIns="0" rIns="0" bIns="0" rtlCol="0" anchor="ctr"/>
          <a:lstStyle/>
          <a:p>
            <a:pPr indent="0" marL="0">
              <a:buNone/>
            </a:pPr>
            <a:r>
              <a:rPr lang="en-US" sz="1200" b="1" spc="140" kern="0" dirty="0">
                <a:solidFill>
                  <a:srgbClr val="5D6470"/>
                </a:solidFill>
                <a:latin typeface="Calibri" pitchFamily="34" charset="0"/>
                <a:ea typeface="Calibri" pitchFamily="34" charset="-122"/>
                <a:cs typeface="Calibri" pitchFamily="34" charset="-120"/>
              </a:rPr>
              <a:t>SpO₂</a:t>
            </a:r>
            <a:endParaRPr lang="en-US" sz="1200" dirty="0"/>
          </a:p>
        </p:txBody>
      </p:sp>
      <p:sp>
        <p:nvSpPr>
          <p:cNvPr id="15" name="Text 13"/>
          <p:cNvSpPr txBox="1"/>
          <p:nvPr/>
        </p:nvSpPr>
        <p:spPr>
          <a:xfrm>
            <a:off x="7443216" y="2331720"/>
            <a:ext cx="1645920" cy="731520"/>
          </a:xfrm>
          <a:prstGeom prst="rect">
            <a:avLst/>
          </a:prstGeom>
          <a:noFill/>
          <a:ln/>
        </p:spPr>
        <p:txBody>
          <a:bodyPr wrap="square" lIns="0" tIns="0" rIns="0" bIns="0" rtlCol="0" anchor="ctr"/>
          <a:lstStyle/>
          <a:p>
            <a:pPr indent="0" marL="0">
              <a:buNone/>
            </a:pPr>
            <a:r>
              <a:rPr lang="en-US" sz="3600" b="1" dirty="0">
                <a:solidFill>
                  <a:srgbClr val="22252B"/>
                </a:solidFill>
                <a:latin typeface="Cambria" pitchFamily="34" charset="0"/>
                <a:ea typeface="Cambria" pitchFamily="34" charset="-122"/>
                <a:cs typeface="Cambria" pitchFamily="34" charset="-120"/>
              </a:rPr>
              <a:t>97%</a:t>
            </a:r>
            <a:endParaRPr lang="en-US" sz="3600" dirty="0"/>
          </a:p>
        </p:txBody>
      </p:sp>
      <p:sp>
        <p:nvSpPr>
          <p:cNvPr id="16" name="Shape 14"/>
          <p:cNvSpPr/>
          <p:nvPr/>
        </p:nvSpPr>
        <p:spPr>
          <a:xfrm>
            <a:off x="9491472" y="1874520"/>
            <a:ext cx="2011680" cy="1481328"/>
          </a:xfrm>
          <a:prstGeom prst="roundRect">
            <a:avLst>
              <a:gd name="adj" fmla="val 370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7" name="Text 15"/>
          <p:cNvSpPr txBox="1"/>
          <p:nvPr/>
        </p:nvSpPr>
        <p:spPr>
          <a:xfrm>
            <a:off x="9674352" y="2029968"/>
            <a:ext cx="1645920" cy="274320"/>
          </a:xfrm>
          <a:prstGeom prst="rect">
            <a:avLst/>
          </a:prstGeom>
          <a:noFill/>
          <a:ln/>
        </p:spPr>
        <p:txBody>
          <a:bodyPr wrap="square" lIns="0" tIns="0" rIns="0" bIns="0" rtlCol="0" anchor="ctr"/>
          <a:lstStyle/>
          <a:p>
            <a:pPr indent="0" marL="0">
              <a:buNone/>
            </a:pPr>
            <a:r>
              <a:rPr lang="en-US" sz="1200" b="1" spc="140" kern="0" dirty="0">
                <a:solidFill>
                  <a:srgbClr val="5D6470"/>
                </a:solidFill>
                <a:latin typeface="Calibri" pitchFamily="34" charset="0"/>
                <a:ea typeface="Calibri" pitchFamily="34" charset="-122"/>
                <a:cs typeface="Calibri" pitchFamily="34" charset="-120"/>
              </a:rPr>
              <a:t>GCS</a:t>
            </a:r>
            <a:endParaRPr lang="en-US" sz="1200" dirty="0"/>
          </a:p>
        </p:txBody>
      </p:sp>
      <p:sp>
        <p:nvSpPr>
          <p:cNvPr id="18" name="Text 16"/>
          <p:cNvSpPr txBox="1"/>
          <p:nvPr/>
        </p:nvSpPr>
        <p:spPr>
          <a:xfrm>
            <a:off x="9674352" y="2331720"/>
            <a:ext cx="1645920" cy="731520"/>
          </a:xfrm>
          <a:prstGeom prst="rect">
            <a:avLst/>
          </a:prstGeom>
          <a:noFill/>
          <a:ln/>
        </p:spPr>
        <p:txBody>
          <a:bodyPr wrap="square" lIns="0" tIns="0" rIns="0" bIns="0" rtlCol="0" anchor="ctr"/>
          <a:lstStyle/>
          <a:p>
            <a:pPr indent="0" marL="0">
              <a:buNone/>
            </a:pPr>
            <a:r>
              <a:rPr lang="en-US" sz="3600" b="1" dirty="0">
                <a:solidFill>
                  <a:srgbClr val="22252B"/>
                </a:solidFill>
                <a:latin typeface="Cambria" pitchFamily="34" charset="0"/>
                <a:ea typeface="Cambria" pitchFamily="34" charset="-122"/>
                <a:cs typeface="Cambria" pitchFamily="34" charset="-120"/>
              </a:rPr>
              <a:t>14</a:t>
            </a:r>
            <a:endParaRPr lang="en-US" sz="3600" dirty="0"/>
          </a:p>
        </p:txBody>
      </p:sp>
      <p:sp>
        <p:nvSpPr>
          <p:cNvPr id="19" name="Text 17"/>
          <p:cNvSpPr txBox="1"/>
          <p:nvPr/>
        </p:nvSpPr>
        <p:spPr>
          <a:xfrm>
            <a:off x="566928" y="3657600"/>
            <a:ext cx="11055096" cy="411480"/>
          </a:xfrm>
          <a:prstGeom prst="rect">
            <a:avLst/>
          </a:prstGeom>
          <a:noFill/>
          <a:ln/>
        </p:spPr>
        <p:txBody>
          <a:bodyPr wrap="square" lIns="0" tIns="0" rIns="0" bIns="0" rtlCol="0" anchor="ctr"/>
          <a:lstStyle/>
          <a:p>
            <a:pPr indent="0" marL="0">
              <a:buNone/>
            </a:pPr>
            <a:r>
              <a:rPr lang="en-US" sz="1800" dirty="0">
                <a:solidFill>
                  <a:srgbClr val="22252B"/>
                </a:solidFill>
                <a:latin typeface="Calibri" pitchFamily="34" charset="0"/>
                <a:ea typeface="Calibri" pitchFamily="34" charset="-122"/>
                <a:cs typeface="Calibri" pitchFamily="34" charset="-120"/>
              </a:rPr>
              <a:t>Cool, pale, damp skin. Keeps asking what happened. Bleeding from an open femur.</a:t>
            </a:r>
            <a:endParaRPr lang="en-US" sz="1800" dirty="0"/>
          </a:p>
        </p:txBody>
      </p:sp>
      <p:sp>
        <p:nvSpPr>
          <p:cNvPr id="20" name="Shape 18"/>
          <p:cNvSpPr/>
          <p:nvPr/>
        </p:nvSpPr>
        <p:spPr>
          <a:xfrm>
            <a:off x="566928" y="4297680"/>
            <a:ext cx="11055096" cy="1371600"/>
          </a:xfrm>
          <a:prstGeom prst="roundRect">
            <a:avLst>
              <a:gd name="adj" fmla="val 4000"/>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21" name="Text 19"/>
          <p:cNvSpPr txBox="1"/>
          <p:nvPr/>
        </p:nvSpPr>
        <p:spPr>
          <a:xfrm>
            <a:off x="932688" y="4526280"/>
            <a:ext cx="10323576" cy="502920"/>
          </a:xfrm>
          <a:prstGeom prst="rect">
            <a:avLst/>
          </a:prstGeom>
          <a:noFill/>
          <a:ln/>
        </p:spPr>
        <p:txBody>
          <a:bodyPr wrap="square" lIns="0" tIns="0" rIns="0" bIns="0" rtlCol="0" anchor="ctr"/>
          <a:lstStyle/>
          <a:p>
            <a:pPr indent="0" marL="0">
              <a:buNone/>
            </a:pPr>
            <a:r>
              <a:rPr lang="en-US" sz="2700" b="1" dirty="0">
                <a:solidFill>
                  <a:srgbClr val="7A1220"/>
                </a:solidFill>
                <a:latin typeface="Cambria" pitchFamily="34" charset="0"/>
                <a:ea typeface="Cambria" pitchFamily="34" charset="-122"/>
                <a:cs typeface="Cambria" pitchFamily="34" charset="-120"/>
              </a:rPr>
              <a:t>That blood pressure is not normal. It is a warning.</a:t>
            </a:r>
            <a:endParaRPr lang="en-US" sz="2700" dirty="0"/>
          </a:p>
        </p:txBody>
      </p:sp>
      <p:sp>
        <p:nvSpPr>
          <p:cNvPr id="22" name="Text 20"/>
          <p:cNvSpPr txBox="1"/>
          <p:nvPr/>
        </p:nvSpPr>
        <p:spPr>
          <a:xfrm>
            <a:off x="932688" y="5029200"/>
            <a:ext cx="10323576" cy="45720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104 over 88 is a pulse pressure of 16. The bottom number is climbing to meet the top. That is the body squeezing.</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Stopping the bleeding</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The order is the whole skill</a:t>
            </a:r>
            <a:endParaRPr lang="en-US" sz="1600" dirty="0"/>
          </a:p>
        </p:txBody>
      </p:sp>
      <p:sp>
        <p:nvSpPr>
          <p:cNvPr id="4" name="Shape 2"/>
          <p:cNvSpPr/>
          <p:nvPr/>
        </p:nvSpPr>
        <p:spPr>
          <a:xfrm>
            <a:off x="566928" y="1828800"/>
            <a:ext cx="3520440" cy="2103120"/>
          </a:xfrm>
          <a:prstGeom prst="roundRect">
            <a:avLst>
              <a:gd name="adj" fmla="val 260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Shape 3"/>
          <p:cNvSpPr/>
          <p:nvPr/>
        </p:nvSpPr>
        <p:spPr>
          <a:xfrm>
            <a:off x="841248" y="2057400"/>
            <a:ext cx="502920" cy="502920"/>
          </a:xfrm>
          <a:prstGeom prst="ellipse">
            <a:avLst/>
          </a:prstGeom>
          <a:solidFill>
            <a:srgbClr val="7A1220"/>
          </a:solidFill>
          <a:ln/>
        </p:spPr>
      </p:sp>
      <p:sp>
        <p:nvSpPr>
          <p:cNvPr id="6" name="Text 4"/>
          <p:cNvSpPr txBox="1"/>
          <p:nvPr/>
        </p:nvSpPr>
        <p:spPr>
          <a:xfrm>
            <a:off x="841248" y="2066544"/>
            <a:ext cx="502920" cy="493776"/>
          </a:xfrm>
          <a:prstGeom prst="rect">
            <a:avLst/>
          </a:prstGeom>
          <a:noFill/>
          <a:ln/>
        </p:spPr>
        <p:txBody>
          <a:bodyPr wrap="square" lIns="0" tIns="0" rIns="0" bIns="0" rtlCol="0" anchor="ctr"/>
          <a:lstStyle/>
          <a:p>
            <a:pPr algn="ctr" indent="0" marL="0">
              <a:buNone/>
            </a:pPr>
            <a:r>
              <a:rPr lang="en-US" sz="2100" b="1" dirty="0">
                <a:solidFill>
                  <a:srgbClr val="FFFFFF"/>
                </a:solidFill>
                <a:latin typeface="Cambria" pitchFamily="34" charset="0"/>
                <a:ea typeface="Cambria" pitchFamily="34" charset="-122"/>
                <a:cs typeface="Cambria" pitchFamily="34" charset="-120"/>
              </a:rPr>
              <a:t>1</a:t>
            </a:r>
            <a:endParaRPr lang="en-US" sz="2100" dirty="0"/>
          </a:p>
        </p:txBody>
      </p:sp>
      <p:sp>
        <p:nvSpPr>
          <p:cNvPr id="7" name="Text 5"/>
          <p:cNvSpPr txBox="1"/>
          <p:nvPr/>
        </p:nvSpPr>
        <p:spPr>
          <a:xfrm>
            <a:off x="841248" y="2670048"/>
            <a:ext cx="3017520" cy="365760"/>
          </a:xfrm>
          <a:prstGeom prst="rect">
            <a:avLst/>
          </a:prstGeom>
          <a:noFill/>
          <a:ln/>
        </p:spPr>
        <p:txBody>
          <a:bodyPr wrap="square" lIns="0" tIns="0" rIns="0" bIns="0" rtlCol="0" anchor="ctr"/>
          <a:lstStyle/>
          <a:p>
            <a:pPr indent="0" marL="0">
              <a:buNone/>
            </a:pPr>
            <a:r>
              <a:rPr lang="en-US" sz="1900" b="1" dirty="0">
                <a:solidFill>
                  <a:srgbClr val="7A1220"/>
                </a:solidFill>
                <a:latin typeface="Cambria" pitchFamily="34" charset="0"/>
                <a:ea typeface="Cambria" pitchFamily="34" charset="-122"/>
                <a:cs typeface="Cambria" pitchFamily="34" charset="-120"/>
              </a:rPr>
              <a:t>Direct pressure</a:t>
            </a:r>
            <a:endParaRPr lang="en-US" sz="1900" dirty="0"/>
          </a:p>
        </p:txBody>
      </p:sp>
      <p:sp>
        <p:nvSpPr>
          <p:cNvPr id="8" name="Text 6"/>
          <p:cNvSpPr txBox="1"/>
          <p:nvPr/>
        </p:nvSpPr>
        <p:spPr>
          <a:xfrm>
            <a:off x="841248" y="3054096"/>
            <a:ext cx="3017520" cy="77724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Then a pressure dressing. This works far more often than people expect.</a:t>
            </a:r>
            <a:endParaRPr lang="en-US" sz="1450" dirty="0"/>
          </a:p>
        </p:txBody>
      </p:sp>
      <p:sp>
        <p:nvSpPr>
          <p:cNvPr id="9" name="Shape 7"/>
          <p:cNvSpPr/>
          <p:nvPr/>
        </p:nvSpPr>
        <p:spPr>
          <a:xfrm>
            <a:off x="4334256" y="1828800"/>
            <a:ext cx="3520440" cy="2103120"/>
          </a:xfrm>
          <a:prstGeom prst="roundRect">
            <a:avLst>
              <a:gd name="adj" fmla="val 260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4608576" y="2057400"/>
            <a:ext cx="502920" cy="502920"/>
          </a:xfrm>
          <a:prstGeom prst="ellipse">
            <a:avLst/>
          </a:prstGeom>
          <a:solidFill>
            <a:srgbClr val="7A1220"/>
          </a:solidFill>
          <a:ln/>
        </p:spPr>
      </p:sp>
      <p:sp>
        <p:nvSpPr>
          <p:cNvPr id="11" name="Text 9"/>
          <p:cNvSpPr txBox="1"/>
          <p:nvPr/>
        </p:nvSpPr>
        <p:spPr>
          <a:xfrm>
            <a:off x="4608576" y="2066544"/>
            <a:ext cx="502920" cy="493776"/>
          </a:xfrm>
          <a:prstGeom prst="rect">
            <a:avLst/>
          </a:prstGeom>
          <a:noFill/>
          <a:ln/>
        </p:spPr>
        <p:txBody>
          <a:bodyPr wrap="square" lIns="0" tIns="0" rIns="0" bIns="0" rtlCol="0" anchor="ctr"/>
          <a:lstStyle/>
          <a:p>
            <a:pPr algn="ctr" indent="0" marL="0">
              <a:buNone/>
            </a:pPr>
            <a:r>
              <a:rPr lang="en-US" sz="2100" b="1" dirty="0">
                <a:solidFill>
                  <a:srgbClr val="FFFFFF"/>
                </a:solidFill>
                <a:latin typeface="Cambria" pitchFamily="34" charset="0"/>
                <a:ea typeface="Cambria" pitchFamily="34" charset="-122"/>
                <a:cs typeface="Cambria" pitchFamily="34" charset="-120"/>
              </a:rPr>
              <a:t>2</a:t>
            </a:r>
            <a:endParaRPr lang="en-US" sz="2100" dirty="0"/>
          </a:p>
        </p:txBody>
      </p:sp>
      <p:sp>
        <p:nvSpPr>
          <p:cNvPr id="12" name="Text 10"/>
          <p:cNvSpPr txBox="1"/>
          <p:nvPr/>
        </p:nvSpPr>
        <p:spPr>
          <a:xfrm>
            <a:off x="4608576" y="2670048"/>
            <a:ext cx="3017520" cy="365760"/>
          </a:xfrm>
          <a:prstGeom prst="rect">
            <a:avLst/>
          </a:prstGeom>
          <a:noFill/>
          <a:ln/>
        </p:spPr>
        <p:txBody>
          <a:bodyPr wrap="square" lIns="0" tIns="0" rIns="0" bIns="0" rtlCol="0" anchor="ctr"/>
          <a:lstStyle/>
          <a:p>
            <a:pPr indent="0" marL="0">
              <a:buNone/>
            </a:pPr>
            <a:r>
              <a:rPr lang="en-US" sz="1900" b="1" dirty="0">
                <a:solidFill>
                  <a:srgbClr val="7A1220"/>
                </a:solidFill>
                <a:latin typeface="Cambria" pitchFamily="34" charset="0"/>
                <a:ea typeface="Cambria" pitchFamily="34" charset="-122"/>
                <a:cs typeface="Cambria" pitchFamily="34" charset="-120"/>
              </a:rPr>
              <a:t>Wound packing</a:t>
            </a:r>
            <a:endParaRPr lang="en-US" sz="1900" dirty="0"/>
          </a:p>
        </p:txBody>
      </p:sp>
      <p:sp>
        <p:nvSpPr>
          <p:cNvPr id="13" name="Text 11"/>
          <p:cNvSpPr txBox="1"/>
          <p:nvPr/>
        </p:nvSpPr>
        <p:spPr>
          <a:xfrm>
            <a:off x="4608576" y="3054096"/>
            <a:ext cx="3017520" cy="77724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Junctional wounds, or a limb still bleeding. Pack tightly to the depth of the wound. Do not remove packing to look.</a:t>
            </a:r>
            <a:endParaRPr lang="en-US" sz="1450" dirty="0"/>
          </a:p>
        </p:txBody>
      </p:sp>
      <p:sp>
        <p:nvSpPr>
          <p:cNvPr id="14" name="Shape 12"/>
          <p:cNvSpPr/>
          <p:nvPr/>
        </p:nvSpPr>
        <p:spPr>
          <a:xfrm>
            <a:off x="8101584" y="1828800"/>
            <a:ext cx="3520440" cy="2103120"/>
          </a:xfrm>
          <a:prstGeom prst="roundRect">
            <a:avLst>
              <a:gd name="adj" fmla="val 260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5" name="Shape 13"/>
          <p:cNvSpPr/>
          <p:nvPr/>
        </p:nvSpPr>
        <p:spPr>
          <a:xfrm>
            <a:off x="8375904" y="2057400"/>
            <a:ext cx="502920" cy="502920"/>
          </a:xfrm>
          <a:prstGeom prst="ellipse">
            <a:avLst/>
          </a:prstGeom>
          <a:solidFill>
            <a:srgbClr val="7A1220"/>
          </a:solidFill>
          <a:ln/>
        </p:spPr>
      </p:sp>
      <p:sp>
        <p:nvSpPr>
          <p:cNvPr id="16" name="Text 14"/>
          <p:cNvSpPr txBox="1"/>
          <p:nvPr/>
        </p:nvSpPr>
        <p:spPr>
          <a:xfrm>
            <a:off x="8375904" y="2066544"/>
            <a:ext cx="502920" cy="493776"/>
          </a:xfrm>
          <a:prstGeom prst="rect">
            <a:avLst/>
          </a:prstGeom>
          <a:noFill/>
          <a:ln/>
        </p:spPr>
        <p:txBody>
          <a:bodyPr wrap="square" lIns="0" tIns="0" rIns="0" bIns="0" rtlCol="0" anchor="ctr"/>
          <a:lstStyle/>
          <a:p>
            <a:pPr algn="ctr" indent="0" marL="0">
              <a:buNone/>
            </a:pPr>
            <a:r>
              <a:rPr lang="en-US" sz="2100" b="1" dirty="0">
                <a:solidFill>
                  <a:srgbClr val="FFFFFF"/>
                </a:solidFill>
                <a:latin typeface="Cambria" pitchFamily="34" charset="0"/>
                <a:ea typeface="Cambria" pitchFamily="34" charset="-122"/>
                <a:cs typeface="Cambria" pitchFamily="34" charset="-120"/>
              </a:rPr>
              <a:t>3</a:t>
            </a:r>
            <a:endParaRPr lang="en-US" sz="2100" dirty="0"/>
          </a:p>
        </p:txBody>
      </p:sp>
      <p:sp>
        <p:nvSpPr>
          <p:cNvPr id="17" name="Text 15"/>
          <p:cNvSpPr txBox="1"/>
          <p:nvPr/>
        </p:nvSpPr>
        <p:spPr>
          <a:xfrm>
            <a:off x="8375904" y="2670048"/>
            <a:ext cx="3017520" cy="365760"/>
          </a:xfrm>
          <a:prstGeom prst="rect">
            <a:avLst/>
          </a:prstGeom>
          <a:noFill/>
          <a:ln/>
        </p:spPr>
        <p:txBody>
          <a:bodyPr wrap="square" lIns="0" tIns="0" rIns="0" bIns="0" rtlCol="0" anchor="ctr"/>
          <a:lstStyle/>
          <a:p>
            <a:pPr indent="0" marL="0">
              <a:buNone/>
            </a:pPr>
            <a:r>
              <a:rPr lang="en-US" sz="1900" b="1" dirty="0">
                <a:solidFill>
                  <a:srgbClr val="7A1220"/>
                </a:solidFill>
                <a:latin typeface="Cambria" pitchFamily="34" charset="0"/>
                <a:ea typeface="Cambria" pitchFamily="34" charset="-122"/>
                <a:cs typeface="Cambria" pitchFamily="34" charset="-120"/>
              </a:rPr>
              <a:t>Tourniquet</a:t>
            </a:r>
            <a:endParaRPr lang="en-US" sz="1900" dirty="0"/>
          </a:p>
        </p:txBody>
      </p:sp>
      <p:sp>
        <p:nvSpPr>
          <p:cNvPr id="18" name="Text 16"/>
          <p:cNvSpPr txBox="1"/>
          <p:nvPr/>
        </p:nvSpPr>
        <p:spPr>
          <a:xfrm>
            <a:off x="8375904" y="3054096"/>
            <a:ext cx="3017520" cy="777240"/>
          </a:xfrm>
          <a:prstGeom prst="rect">
            <a:avLst/>
          </a:prstGeom>
          <a:noFill/>
          <a:ln/>
        </p:spPr>
        <p:txBody>
          <a:bodyPr wrap="square" lIns="0" tIns="0" rIns="0" bIns="0" rtlCol="0" anchor="t"/>
          <a:lstStyle/>
          <a:p>
            <a:pPr indent="0" marL="0">
              <a:buNone/>
            </a:pPr>
            <a:r>
              <a:rPr lang="en-US" sz="1450" dirty="0">
                <a:solidFill>
                  <a:srgbClr val="22252B"/>
                </a:solidFill>
                <a:latin typeface="Calibri" pitchFamily="34" charset="0"/>
                <a:ea typeface="Calibri" pitchFamily="34" charset="-122"/>
                <a:cs typeface="Calibri" pitchFamily="34" charset="-120"/>
              </a:rPr>
              <a:t>2–3 inches above the wound, never over a joint. Tighten until the bleeding stops AND the distal pulse is gone.</a:t>
            </a:r>
            <a:endParaRPr lang="en-US" sz="1450" dirty="0"/>
          </a:p>
        </p:txBody>
      </p:sp>
      <p:sp>
        <p:nvSpPr>
          <p:cNvPr id="19" name="Shape 17"/>
          <p:cNvSpPr/>
          <p:nvPr/>
        </p:nvSpPr>
        <p:spPr>
          <a:xfrm>
            <a:off x="566928" y="4160520"/>
            <a:ext cx="11055096" cy="1600200"/>
          </a:xfrm>
          <a:prstGeom prst="roundRect">
            <a:avLst>
              <a:gd name="adj" fmla="val 3429"/>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20" name="Text 18"/>
          <p:cNvSpPr txBox="1"/>
          <p:nvPr/>
        </p:nvSpPr>
        <p:spPr>
          <a:xfrm>
            <a:off x="886968" y="4315968"/>
            <a:ext cx="4572000" cy="292608"/>
          </a:xfrm>
          <a:prstGeom prst="rect">
            <a:avLst/>
          </a:prstGeom>
          <a:noFill/>
          <a:ln/>
        </p:spPr>
        <p:txBody>
          <a:bodyPr wrap="square" lIns="0" tIns="0" rIns="0" bIns="0" rtlCol="0" anchor="ctr"/>
          <a:lstStyle/>
          <a:p>
            <a:pPr indent="0" marL="0">
              <a:buNone/>
            </a:pPr>
            <a:r>
              <a:rPr lang="en-US" sz="1250" b="1" spc="120" kern="0" dirty="0">
                <a:solidFill>
                  <a:srgbClr val="7A1220"/>
                </a:solidFill>
                <a:latin typeface="Calibri" pitchFamily="34" charset="0"/>
                <a:ea typeface="Calibri" pitchFamily="34" charset="-122"/>
                <a:cs typeface="Calibri" pitchFamily="34" charset="-120"/>
              </a:rPr>
              <a:t>Once a tourniquet is on</a:t>
            </a:r>
            <a:endParaRPr lang="en-US" sz="1250" dirty="0"/>
          </a:p>
        </p:txBody>
      </p:sp>
      <p:sp>
        <p:nvSpPr>
          <p:cNvPr id="21" name="Text 19"/>
          <p:cNvSpPr txBox="1"/>
          <p:nvPr/>
        </p:nvSpPr>
        <p:spPr>
          <a:xfrm>
            <a:off x="886968" y="4626864"/>
            <a:ext cx="10415016" cy="1051560"/>
          </a:xfrm>
          <a:prstGeom prst="rect">
            <a:avLst/>
          </a:prstGeom>
          <a:noFill/>
          <a:ln/>
        </p:spPr>
        <p:txBody>
          <a:bodyPr wrap="square" lIns="0" tIns="0" rIns="0" bIns="0" rtlCol="0" anchor="t"/>
          <a:lstStyle/>
          <a:p>
            <a:pPr marL="342900" indent="-342900">
              <a:spcAft>
                <a:spcPts val="400"/>
              </a:spcAft>
              <a:buSzPct val="100000"/>
              <a:buChar char="•"/>
            </a:pPr>
            <a:r>
              <a:rPr lang="en-US" sz="1550" dirty="0">
                <a:solidFill>
                  <a:srgbClr val="22252B"/>
                </a:solidFill>
                <a:latin typeface="Calibri" pitchFamily="34" charset="0"/>
                <a:ea typeface="Calibri" pitchFamily="34" charset="-122"/>
                <a:cs typeface="Calibri" pitchFamily="34" charset="-120"/>
              </a:rPr>
              <a:t>Mark the time on the patient and on your report.</a:t>
            </a:r>
            <a:endParaRPr lang="en-US" sz="1550" dirty="0"/>
          </a:p>
          <a:p>
            <a:pPr marL="342900" indent="-342900">
              <a:spcAft>
                <a:spcPts val="400"/>
              </a:spcAft>
              <a:buSzPct val="100000"/>
              <a:buChar char="•"/>
            </a:pPr>
            <a:r>
              <a:rPr lang="en-US" sz="1550" dirty="0">
                <a:solidFill>
                  <a:srgbClr val="22252B"/>
                </a:solidFill>
                <a:latin typeface="Calibri" pitchFamily="34" charset="0"/>
                <a:ea typeface="Calibri" pitchFamily="34" charset="-122"/>
                <a:cs typeface="Calibri" pitchFamily="34" charset="-120"/>
              </a:rPr>
              <a:t>Leave it visible — never cover it with a blanket or a dressing.</a:t>
            </a:r>
            <a:endParaRPr lang="en-US" sz="1550" dirty="0"/>
          </a:p>
          <a:p>
            <a:pPr marL="342900" indent="-342900">
              <a:spcAft>
                <a:spcPts val="400"/>
              </a:spcAft>
              <a:buSzPct val="100000"/>
              <a:buChar char="•"/>
            </a:pPr>
            <a:r>
              <a:rPr lang="en-US" sz="1550" dirty="0">
                <a:solidFill>
                  <a:srgbClr val="22252B"/>
                </a:solidFill>
                <a:latin typeface="Calibri" pitchFamily="34" charset="0"/>
                <a:ea typeface="Calibri" pitchFamily="34" charset="-122"/>
                <a:cs typeface="Calibri" pitchFamily="34" charset="-120"/>
              </a:rPr>
              <a:t>It hurts. Treat the pain; do NOT loosen it to relieve discomfort.</a:t>
            </a:r>
            <a:endParaRPr lang="en-US" sz="1550" dirty="0"/>
          </a:p>
          <a:p>
            <a:pPr marL="342900" indent="-342900">
              <a:spcAft>
                <a:spcPts val="400"/>
              </a:spcAft>
              <a:buSzPct val="100000"/>
              <a:buChar char="•"/>
            </a:pPr>
            <a:r>
              <a:rPr lang="en-US" sz="1550" dirty="0">
                <a:solidFill>
                  <a:srgbClr val="22252B"/>
                </a:solidFill>
                <a:latin typeface="Calibri" pitchFamily="34" charset="0"/>
                <a:ea typeface="Calibri" pitchFamily="34" charset="-122"/>
                <a:cs typeface="Calibri" pitchFamily="34" charset="-120"/>
              </a:rPr>
              <a:t>Still bleeding? A second tourniquet goes above the first.</a:t>
            </a:r>
            <a:endParaRPr lang="en-US" sz="1550" dirty="0"/>
          </a:p>
        </p:txBody>
      </p:sp>
      <p:sp>
        <p:nvSpPr>
          <p:cNvPr id="22" name="Text 20"/>
          <p:cNvSpPr txBox="1"/>
          <p:nvPr/>
        </p:nvSpPr>
        <p:spPr>
          <a:xfrm>
            <a:off x="566928" y="5897880"/>
            <a:ext cx="11055096" cy="320040"/>
          </a:xfrm>
          <a:prstGeom prst="rect">
            <a:avLst/>
          </a:prstGeom>
          <a:noFill/>
          <a:ln/>
        </p:spPr>
        <p:txBody>
          <a:bodyPr wrap="square" lIns="0" tIns="0" rIns="0" bIns="0" rtlCol="0" anchor="ctr"/>
          <a:lstStyle/>
          <a:p>
            <a:pPr indent="0" marL="0">
              <a:buNone/>
            </a:pPr>
            <a:r>
              <a:rPr lang="en-US" sz="1200" i="1" dirty="0">
                <a:solidFill>
                  <a:srgbClr val="5D6470"/>
                </a:solidFill>
                <a:latin typeface="Calibri" pitchFamily="34" charset="0"/>
                <a:ea typeface="Calibri" pitchFamily="34" charset="-122"/>
                <a:cs typeface="Calibri" pitchFamily="34" charset="-120"/>
              </a:rPr>
              <a:t>Source: NASEMSO National Model EMS Clinical Guidelines v3.0 (2022), Extremity Trauma / External Haemorrhage Management</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What a Montana EMT can actually do</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Broader than the national model — check your own endorsements</a:t>
            </a:r>
            <a:endParaRPr lang="en-US" sz="1600" dirty="0"/>
          </a:p>
        </p:txBody>
      </p:sp>
      <p:sp>
        <p:nvSpPr>
          <p:cNvPr id="4" name="Shape 2"/>
          <p:cNvSpPr/>
          <p:nvPr/>
        </p:nvSpPr>
        <p:spPr>
          <a:xfrm>
            <a:off x="566928" y="1828800"/>
            <a:ext cx="5486400" cy="3017520"/>
          </a:xfrm>
          <a:prstGeom prst="roundRect">
            <a:avLst>
              <a:gd name="adj" fmla="val 1818"/>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Text 3"/>
          <p:cNvSpPr txBox="1"/>
          <p:nvPr/>
        </p:nvSpPr>
        <p:spPr>
          <a:xfrm>
            <a:off x="886968" y="2011680"/>
            <a:ext cx="4846320" cy="292608"/>
          </a:xfrm>
          <a:prstGeom prst="rect">
            <a:avLst/>
          </a:prstGeom>
          <a:noFill/>
          <a:ln/>
        </p:spPr>
        <p:txBody>
          <a:bodyPr wrap="square" lIns="0" tIns="0" rIns="0" bIns="0" rtlCol="0" anchor="ctr"/>
          <a:lstStyle/>
          <a:p>
            <a:pPr indent="0" marL="0">
              <a:buNone/>
            </a:pPr>
            <a:r>
              <a:rPr lang="en-US" sz="1200" b="1" spc="130" kern="0" dirty="0">
                <a:solidFill>
                  <a:srgbClr val="1F6F5C"/>
                </a:solidFill>
                <a:latin typeface="Calibri" pitchFamily="34" charset="0"/>
                <a:ea typeface="Calibri" pitchFamily="34" charset="-122"/>
                <a:cs typeface="Calibri" pitchFamily="34" charset="-120"/>
              </a:rPr>
              <a:t>BASE EMT SCOPE</a:t>
            </a:r>
            <a:endParaRPr lang="en-US" sz="1200" dirty="0"/>
          </a:p>
        </p:txBody>
      </p:sp>
      <p:sp>
        <p:nvSpPr>
          <p:cNvPr id="6" name="Text 4"/>
          <p:cNvSpPr txBox="1"/>
          <p:nvPr/>
        </p:nvSpPr>
        <p:spPr>
          <a:xfrm>
            <a:off x="886968" y="2377440"/>
            <a:ext cx="4846320" cy="2194560"/>
          </a:xfrm>
          <a:prstGeom prst="rect">
            <a:avLst/>
          </a:prstGeom>
          <a:noFill/>
          <a:ln/>
        </p:spPr>
        <p:txBody>
          <a:bodyPr wrap="square" lIns="0" tIns="0" rIns="0" bIns="0" rtlCol="0" anchor="t"/>
          <a:lstStyle/>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Epinephrine auto-injector for anaphylaxis</a:t>
            </a:r>
            <a:endParaRPr lang="en-US" sz="1650" dirty="0"/>
          </a:p>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Aspirin for suspected ischaemic chest pain</a:t>
            </a:r>
            <a:endParaRPr lang="en-US" sz="1650" dirty="0"/>
          </a:p>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Direct pressure, wound packing, tourniquet</a:t>
            </a:r>
            <a:endParaRPr lang="en-US" sz="1650" dirty="0"/>
          </a:p>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Oxygen and airway management</a:t>
            </a:r>
            <a:endParaRPr lang="en-US" sz="1650" dirty="0"/>
          </a:p>
        </p:txBody>
      </p:sp>
      <p:sp>
        <p:nvSpPr>
          <p:cNvPr id="7" name="Shape 5"/>
          <p:cNvSpPr/>
          <p:nvPr/>
        </p:nvSpPr>
        <p:spPr>
          <a:xfrm>
            <a:off x="6400800" y="1828800"/>
            <a:ext cx="5221224" cy="3017520"/>
          </a:xfrm>
          <a:prstGeom prst="roundRect">
            <a:avLst>
              <a:gd name="adj" fmla="val 1818"/>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8" name="Text 6"/>
          <p:cNvSpPr txBox="1"/>
          <p:nvPr/>
        </p:nvSpPr>
        <p:spPr>
          <a:xfrm>
            <a:off x="6720840" y="2011680"/>
            <a:ext cx="4846320" cy="292608"/>
          </a:xfrm>
          <a:prstGeom prst="rect">
            <a:avLst/>
          </a:prstGeom>
          <a:noFill/>
          <a:ln/>
        </p:spPr>
        <p:txBody>
          <a:bodyPr wrap="square" lIns="0" tIns="0" rIns="0" bIns="0" rtlCol="0" anchor="ctr"/>
          <a:lstStyle/>
          <a:p>
            <a:pPr indent="0" marL="0">
              <a:buNone/>
            </a:pPr>
            <a:r>
              <a:rPr lang="en-US" sz="1200" b="1" spc="130" kern="0" dirty="0">
                <a:solidFill>
                  <a:srgbClr val="1F6F5C"/>
                </a:solidFill>
                <a:latin typeface="Calibri" pitchFamily="34" charset="0"/>
                <a:ea typeface="Calibri" pitchFamily="34" charset="-122"/>
                <a:cs typeface="Calibri" pitchFamily="34" charset="-120"/>
              </a:rPr>
              <a:t>WITH AN ENDORSEMENT</a:t>
            </a:r>
            <a:endParaRPr lang="en-US" sz="1200" dirty="0"/>
          </a:p>
        </p:txBody>
      </p:sp>
      <p:sp>
        <p:nvSpPr>
          <p:cNvPr id="9" name="Text 7"/>
          <p:cNvSpPr txBox="1"/>
          <p:nvPr/>
        </p:nvSpPr>
        <p:spPr>
          <a:xfrm>
            <a:off x="6720840" y="2377440"/>
            <a:ext cx="4709160" cy="2194560"/>
          </a:xfrm>
          <a:prstGeom prst="rect">
            <a:avLst/>
          </a:prstGeom>
          <a:noFill/>
          <a:ln/>
        </p:spPr>
        <p:txBody>
          <a:bodyPr wrap="square" lIns="0" tIns="0" rIns="0" bIns="0" rtlCol="0" anchor="t"/>
          <a:lstStyle/>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Medication Endorsement: epinephrine drawn up and given IM, 1:1,000 — adult only</a:t>
            </a:r>
            <a:endParaRPr lang="en-US" sz="1650" dirty="0"/>
          </a:p>
          <a:p>
            <a:pPr marL="342900" indent="-342900">
              <a:spcAft>
                <a:spcPts val="1000"/>
              </a:spcAft>
              <a:buSzPct val="100000"/>
              <a:buChar char="•"/>
            </a:pPr>
            <a:r>
              <a:rPr lang="en-US" sz="1650" dirty="0">
                <a:solidFill>
                  <a:srgbClr val="22252B"/>
                </a:solidFill>
                <a:latin typeface="Calibri" pitchFamily="34" charset="0"/>
                <a:ea typeface="Calibri" pitchFamily="34" charset="-122"/>
                <a:cs typeface="Calibri" pitchFamily="34" charset="-120"/>
              </a:rPr>
              <a:t>IV/IO Initiation Endorsement: intravenous access — which the national model does not grant at EMT level at all</a:t>
            </a:r>
            <a:endParaRPr lang="en-US" sz="1650" dirty="0"/>
          </a:p>
        </p:txBody>
      </p:sp>
      <p:sp>
        <p:nvSpPr>
          <p:cNvPr id="10" name="Shape 8"/>
          <p:cNvSpPr/>
          <p:nvPr/>
        </p:nvSpPr>
        <p:spPr>
          <a:xfrm>
            <a:off x="566928" y="5029200"/>
            <a:ext cx="11055096" cy="1298448"/>
          </a:xfrm>
          <a:prstGeom prst="roundRect">
            <a:avLst>
              <a:gd name="adj" fmla="val 3521"/>
            </a:avLst>
          </a:prstGeom>
          <a:solidFill>
            <a:srgbClr val="FBF1DE"/>
          </a:solidFill>
          <a:ln w="12700">
            <a:solidFill>
              <a:srgbClr val="8A5A12"/>
            </a:solidFill>
            <a:prstDash val="solid"/>
          </a:ln>
        </p:spPr>
      </p:sp>
      <p:sp>
        <p:nvSpPr>
          <p:cNvPr id="11" name="Shape 9"/>
          <p:cNvSpPr/>
          <p:nvPr/>
        </p:nvSpPr>
        <p:spPr>
          <a:xfrm>
            <a:off x="768096" y="5230368"/>
            <a:ext cx="310896" cy="310896"/>
          </a:xfrm>
          <a:prstGeom prst="ellipse">
            <a:avLst/>
          </a:prstGeom>
          <a:solidFill>
            <a:srgbClr val="8A5A12"/>
          </a:solidFill>
          <a:ln/>
        </p:spPr>
      </p:sp>
      <p:sp>
        <p:nvSpPr>
          <p:cNvPr id="12" name="Text 10"/>
          <p:cNvSpPr txBox="1"/>
          <p:nvPr/>
        </p:nvSpPr>
        <p:spPr>
          <a:xfrm>
            <a:off x="768096" y="5221224"/>
            <a:ext cx="310896" cy="329184"/>
          </a:xfrm>
          <a:prstGeom prst="rect">
            <a:avLst/>
          </a:prstGeom>
          <a:noFill/>
          <a:ln/>
        </p:spPr>
        <p:txBody>
          <a:bodyPr wrap="square" lIns="0" tIns="0" rIns="0" bIns="0" rtlCol="0" anchor="ctr"/>
          <a:lstStyle/>
          <a:p>
            <a:pPr algn="ctr" indent="0" marL="0">
              <a:buNone/>
            </a:pPr>
            <a:r>
              <a:rPr lang="en-US" sz="1700" b="1" dirty="0">
                <a:solidFill>
                  <a:srgbClr val="FBF1DE"/>
                </a:solidFill>
                <a:latin typeface="Cambria" pitchFamily="34" charset="0"/>
                <a:ea typeface="Cambria" pitchFamily="34" charset="-122"/>
                <a:cs typeface="Cambria" pitchFamily="34" charset="-120"/>
              </a:rPr>
              <a:t>!</a:t>
            </a:r>
            <a:endParaRPr lang="en-US" sz="1700" dirty="0"/>
          </a:p>
        </p:txBody>
      </p:sp>
      <p:sp>
        <p:nvSpPr>
          <p:cNvPr id="13" name="Text 11"/>
          <p:cNvSpPr txBox="1"/>
          <p:nvPr/>
        </p:nvSpPr>
        <p:spPr>
          <a:xfrm>
            <a:off x="1188720" y="5212080"/>
            <a:ext cx="2743200" cy="274320"/>
          </a:xfrm>
          <a:prstGeom prst="rect">
            <a:avLst/>
          </a:prstGeom>
          <a:noFill/>
          <a:ln/>
        </p:spPr>
        <p:txBody>
          <a:bodyPr wrap="square" lIns="0" tIns="0" rIns="0" bIns="0" rtlCol="0" anchor="ctr"/>
          <a:lstStyle/>
          <a:p>
            <a:pPr indent="0" marL="0">
              <a:buNone/>
            </a:pPr>
            <a:r>
              <a:rPr lang="en-US" sz="1150" b="1" spc="140" kern="0" dirty="0">
                <a:solidFill>
                  <a:srgbClr val="8A5A12"/>
                </a:solidFill>
                <a:latin typeface="Calibri" pitchFamily="34" charset="0"/>
                <a:ea typeface="Calibri" pitchFamily="34" charset="-122"/>
                <a:cs typeface="Calibri" pitchFamily="34" charset="-120"/>
              </a:rPr>
              <a:t>EXAM NOTE</a:t>
            </a:r>
            <a:endParaRPr lang="en-US" sz="1150" dirty="0"/>
          </a:p>
        </p:txBody>
      </p:sp>
      <p:sp>
        <p:nvSpPr>
          <p:cNvPr id="14" name="Text 12"/>
          <p:cNvSpPr txBox="1"/>
          <p:nvPr/>
        </p:nvSpPr>
        <p:spPr>
          <a:xfrm>
            <a:off x="1188720" y="5504688"/>
            <a:ext cx="10158984" cy="640080"/>
          </a:xfrm>
          <a:prstGeom prst="rect">
            <a:avLst/>
          </a:prstGeom>
          <a:noFill/>
          <a:ln/>
        </p:spPr>
        <p:txBody>
          <a:bodyPr wrap="square" lIns="0" tIns="0" rIns="0" bIns="0" rtlCol="0" anchor="t"/>
          <a:lstStyle/>
          <a:p>
            <a:pPr indent="0" marL="0">
              <a:buNone/>
            </a:pPr>
            <a:r>
              <a:rPr lang="en-US" sz="1400" dirty="0">
                <a:solidFill>
                  <a:srgbClr val="22252B"/>
                </a:solidFill>
                <a:latin typeface="Calibri" pitchFamily="34" charset="0"/>
                <a:ea typeface="Calibri" pitchFamily="34" charset="-122"/>
                <a:cs typeface="Calibri" pitchFamily="34" charset="-120"/>
              </a:rPr>
              <a:t>Confirm YOUR service's endorsements with your medical director before you rely on any of this — endorsements are per-provider and per-service. Note the rules moved from ARM 24.156 (Board of Medical Examiners) to ARM 24.112 (Dept of Labor &amp; Industry) on 1 January 2026, so an older handout is citing a renumbered rule. Source: Montana DLI ECP Scope of Practice Document + EMT Medication Endorsement list.</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E9EB"/>
        </a:solidFill>
      </p:bgPr>
    </p:bg>
    <p:spTree>
      <p:nvGrpSpPr>
        <p:cNvPr id="1" name=""/>
        <p:cNvGrpSpPr/>
        <p:nvPr/>
      </p:nvGrpSpPr>
      <p:grpSpPr>
        <a:xfrm>
          <a:off x="0" y="0"/>
          <a:ext cx="0" cy="0"/>
          <a:chOff x="0" y="0"/>
          <a:chExt cx="0" cy="0"/>
        </a:xfrm>
      </p:grpSpPr>
      <p:sp>
        <p:nvSpPr>
          <p:cNvPr id="2" name="Shape 0"/>
          <p:cNvSpPr/>
          <p:nvPr/>
        </p:nvSpPr>
        <p:spPr>
          <a:xfrm>
            <a:off x="566928" y="457200"/>
            <a:ext cx="2286000" cy="402336"/>
          </a:xfrm>
          <a:prstGeom prst="roundRect">
            <a:avLst>
              <a:gd name="adj" fmla="val 18182"/>
            </a:avLst>
          </a:prstGeom>
          <a:solidFill>
            <a:srgbClr val="7A1220"/>
          </a:solidFill>
          <a:ln/>
        </p:spPr>
      </p:sp>
      <p:sp>
        <p:nvSpPr>
          <p:cNvPr id="3" name="Text 1"/>
          <p:cNvSpPr txBox="1"/>
          <p:nvPr/>
        </p:nvSpPr>
        <p:spPr>
          <a:xfrm>
            <a:off x="566928" y="457200"/>
            <a:ext cx="2286000" cy="402336"/>
          </a:xfrm>
          <a:prstGeom prst="rect">
            <a:avLst/>
          </a:prstGeom>
          <a:noFill/>
          <a:ln/>
        </p:spPr>
        <p:txBody>
          <a:bodyPr wrap="square" lIns="0" tIns="0" rIns="0" bIns="0" rtlCol="0" anchor="ctr"/>
          <a:lstStyle/>
          <a:p>
            <a:pPr algn="ctr" indent="0" marL="0">
              <a:buNone/>
            </a:pPr>
            <a:r>
              <a:rPr lang="en-US" sz="1250" b="1" spc="200" kern="0" dirty="0">
                <a:solidFill>
                  <a:srgbClr val="FFFFFF"/>
                </a:solidFill>
                <a:latin typeface="Calibri" pitchFamily="34" charset="0"/>
                <a:ea typeface="Calibri" pitchFamily="34" charset="-122"/>
                <a:cs typeface="Calibri" pitchFamily="34" charset="-120"/>
              </a:rPr>
              <a:t>CHECKPOINT</a:t>
            </a:r>
            <a:endParaRPr lang="en-US" sz="1250" dirty="0"/>
          </a:p>
        </p:txBody>
      </p:sp>
      <p:sp>
        <p:nvSpPr>
          <p:cNvPr id="4" name="Text 2"/>
          <p:cNvSpPr txBox="1"/>
          <p:nvPr/>
        </p:nvSpPr>
        <p:spPr>
          <a:xfrm>
            <a:off x="566928" y="1115568"/>
            <a:ext cx="11055096" cy="1600200"/>
          </a:xfrm>
          <a:prstGeom prst="rect">
            <a:avLst/>
          </a:prstGeom>
          <a:noFill/>
          <a:ln/>
        </p:spPr>
        <p:txBody>
          <a:bodyPr wrap="square" lIns="0" tIns="0" rIns="0" bIns="0" rtlCol="0" anchor="ctr"/>
          <a:lstStyle/>
          <a:p>
            <a:pPr indent="0" marL="0">
              <a:buNone/>
            </a:pPr>
            <a:r>
              <a:rPr lang="en-US" sz="2900" b="1" dirty="0">
                <a:solidFill>
                  <a:srgbClr val="22252B"/>
                </a:solidFill>
                <a:latin typeface="Cambria" pitchFamily="34" charset="0"/>
                <a:ea typeface="Cambria" pitchFamily="34" charset="-122"/>
                <a:cs typeface="Cambria" pitchFamily="34" charset="-120"/>
              </a:rPr>
              <a:t>81-year-old. Confused since this morning. BP 86/44, HR 116, RR 28.</a:t>
            </a:r>
            <a:endParaRPr lang="en-US" sz="2900" dirty="0"/>
          </a:p>
          <a:p>
            <a:pPr indent="0" marL="0">
              <a:buNone/>
            </a:pPr>
            <a:r>
              <a:rPr lang="en-US" sz="2900" b="1" dirty="0">
                <a:solidFill>
                  <a:srgbClr val="22252B"/>
                </a:solidFill>
                <a:latin typeface="Cambria" pitchFamily="34" charset="0"/>
                <a:ea typeface="Cambria" pitchFamily="34" charset="-122"/>
                <a:cs typeface="Cambria" pitchFamily="34" charset="-120"/>
              </a:rPr>
              <a:t>Skin is warm and flushed. Capillary refill is almost instant.</a:t>
            </a:r>
            <a:endParaRPr lang="en-US" sz="2900" dirty="0"/>
          </a:p>
        </p:txBody>
      </p:sp>
      <p:sp>
        <p:nvSpPr>
          <p:cNvPr id="5" name="Shape 3"/>
          <p:cNvSpPr/>
          <p:nvPr/>
        </p:nvSpPr>
        <p:spPr>
          <a:xfrm>
            <a:off x="566928"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Shape 4"/>
          <p:cNvSpPr/>
          <p:nvPr/>
        </p:nvSpPr>
        <p:spPr>
          <a:xfrm>
            <a:off x="786384" y="3090672"/>
            <a:ext cx="420624" cy="420624"/>
          </a:xfrm>
          <a:prstGeom prst="ellipse">
            <a:avLst/>
          </a:prstGeom>
          <a:solidFill>
            <a:srgbClr val="7A1220"/>
          </a:solidFill>
          <a:ln/>
        </p:spPr>
      </p:sp>
      <p:sp>
        <p:nvSpPr>
          <p:cNvPr id="7" name="Text 5"/>
          <p:cNvSpPr txBox="1"/>
          <p:nvPr/>
        </p:nvSpPr>
        <p:spPr>
          <a:xfrm>
            <a:off x="786384"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A</a:t>
            </a:r>
            <a:endParaRPr lang="en-US" sz="1800" dirty="0"/>
          </a:p>
        </p:txBody>
      </p:sp>
      <p:sp>
        <p:nvSpPr>
          <p:cNvPr id="8" name="Text 6"/>
          <p:cNvSpPr txBox="1"/>
          <p:nvPr/>
        </p:nvSpPr>
        <p:spPr>
          <a:xfrm>
            <a:off x="786384"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Hypovolemic</a:t>
            </a:r>
            <a:endParaRPr lang="en-US" sz="1550" dirty="0"/>
          </a:p>
        </p:txBody>
      </p:sp>
      <p:sp>
        <p:nvSpPr>
          <p:cNvPr id="9" name="Shape 7"/>
          <p:cNvSpPr/>
          <p:nvPr/>
        </p:nvSpPr>
        <p:spPr>
          <a:xfrm>
            <a:off x="3399282"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3618738" y="3090672"/>
            <a:ext cx="420624" cy="420624"/>
          </a:xfrm>
          <a:prstGeom prst="ellipse">
            <a:avLst/>
          </a:prstGeom>
          <a:solidFill>
            <a:srgbClr val="7A1220"/>
          </a:solidFill>
          <a:ln/>
        </p:spPr>
      </p:sp>
      <p:sp>
        <p:nvSpPr>
          <p:cNvPr id="11" name="Text 9"/>
          <p:cNvSpPr txBox="1"/>
          <p:nvPr/>
        </p:nvSpPr>
        <p:spPr>
          <a:xfrm>
            <a:off x="3618738"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B</a:t>
            </a:r>
            <a:endParaRPr lang="en-US" sz="1800" dirty="0"/>
          </a:p>
        </p:txBody>
      </p:sp>
      <p:sp>
        <p:nvSpPr>
          <p:cNvPr id="12" name="Text 10"/>
          <p:cNvSpPr txBox="1"/>
          <p:nvPr/>
        </p:nvSpPr>
        <p:spPr>
          <a:xfrm>
            <a:off x="3618738"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Distributive</a:t>
            </a:r>
            <a:endParaRPr lang="en-US" sz="1550" dirty="0"/>
          </a:p>
        </p:txBody>
      </p:sp>
      <p:sp>
        <p:nvSpPr>
          <p:cNvPr id="13" name="Shape 11"/>
          <p:cNvSpPr/>
          <p:nvPr/>
        </p:nvSpPr>
        <p:spPr>
          <a:xfrm>
            <a:off x="6231636"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4" name="Shape 12"/>
          <p:cNvSpPr/>
          <p:nvPr/>
        </p:nvSpPr>
        <p:spPr>
          <a:xfrm>
            <a:off x="6451092" y="3090672"/>
            <a:ext cx="420624" cy="420624"/>
          </a:xfrm>
          <a:prstGeom prst="ellipse">
            <a:avLst/>
          </a:prstGeom>
          <a:solidFill>
            <a:srgbClr val="7A1220"/>
          </a:solidFill>
          <a:ln/>
        </p:spPr>
      </p:sp>
      <p:sp>
        <p:nvSpPr>
          <p:cNvPr id="15" name="Text 13"/>
          <p:cNvSpPr txBox="1"/>
          <p:nvPr/>
        </p:nvSpPr>
        <p:spPr>
          <a:xfrm>
            <a:off x="6451092"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C</a:t>
            </a:r>
            <a:endParaRPr lang="en-US" sz="1800" dirty="0"/>
          </a:p>
        </p:txBody>
      </p:sp>
      <p:sp>
        <p:nvSpPr>
          <p:cNvPr id="16" name="Text 14"/>
          <p:cNvSpPr txBox="1"/>
          <p:nvPr/>
        </p:nvSpPr>
        <p:spPr>
          <a:xfrm>
            <a:off x="6451092"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Cardiogenic</a:t>
            </a:r>
            <a:endParaRPr lang="en-US" sz="1550" dirty="0"/>
          </a:p>
        </p:txBody>
      </p:sp>
      <p:sp>
        <p:nvSpPr>
          <p:cNvPr id="17" name="Shape 15"/>
          <p:cNvSpPr/>
          <p:nvPr/>
        </p:nvSpPr>
        <p:spPr>
          <a:xfrm>
            <a:off x="9063990"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8" name="Shape 16"/>
          <p:cNvSpPr/>
          <p:nvPr/>
        </p:nvSpPr>
        <p:spPr>
          <a:xfrm>
            <a:off x="9283446" y="3090672"/>
            <a:ext cx="420624" cy="420624"/>
          </a:xfrm>
          <a:prstGeom prst="ellipse">
            <a:avLst/>
          </a:prstGeom>
          <a:solidFill>
            <a:srgbClr val="7A1220"/>
          </a:solidFill>
          <a:ln/>
        </p:spPr>
      </p:sp>
      <p:sp>
        <p:nvSpPr>
          <p:cNvPr id="19" name="Text 17"/>
          <p:cNvSpPr txBox="1"/>
          <p:nvPr/>
        </p:nvSpPr>
        <p:spPr>
          <a:xfrm>
            <a:off x="9283446"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D</a:t>
            </a:r>
            <a:endParaRPr lang="en-US" sz="1800" dirty="0"/>
          </a:p>
        </p:txBody>
      </p:sp>
      <p:sp>
        <p:nvSpPr>
          <p:cNvPr id="20" name="Text 18"/>
          <p:cNvSpPr txBox="1"/>
          <p:nvPr/>
        </p:nvSpPr>
        <p:spPr>
          <a:xfrm>
            <a:off x="9283446"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Obstructive</a:t>
            </a:r>
            <a:endParaRPr lang="en-US" sz="1550" dirty="0"/>
          </a:p>
        </p:txBody>
      </p:sp>
      <p:sp>
        <p:nvSpPr>
          <p:cNvPr id="21" name="Shape 19"/>
          <p:cNvSpPr/>
          <p:nvPr/>
        </p:nvSpPr>
        <p:spPr>
          <a:xfrm>
            <a:off x="566928" y="5029200"/>
            <a:ext cx="11055096" cy="914400"/>
          </a:xfrm>
          <a:prstGeom prst="roundRect">
            <a:avLst>
              <a:gd name="adj" fmla="val 5000"/>
            </a:avLst>
          </a:prstGeom>
          <a:solidFill>
            <a:srgbClr val="FFFFFF"/>
          </a:solidFill>
          <a:ln w="12700">
            <a:solidFill>
              <a:srgbClr val="7A1220"/>
            </a:solidFill>
            <a:prstDash val="solid"/>
          </a:ln>
        </p:spPr>
      </p:sp>
      <p:sp>
        <p:nvSpPr>
          <p:cNvPr id="22" name="Text 20"/>
          <p:cNvSpPr txBox="1"/>
          <p:nvPr/>
        </p:nvSpPr>
        <p:spPr>
          <a:xfrm>
            <a:off x="886968" y="5029200"/>
            <a:ext cx="10415016" cy="914400"/>
          </a:xfrm>
          <a:prstGeom prst="rect">
            <a:avLst/>
          </a:prstGeom>
          <a:noFill/>
          <a:ln/>
        </p:spPr>
        <p:txBody>
          <a:bodyPr wrap="square" lIns="0" tIns="0" rIns="0" bIns="0" rtlCol="0" anchor="ctr"/>
          <a:lstStyle/>
          <a:p>
            <a:pPr indent="0" marL="0">
              <a:buNone/>
            </a:pPr>
            <a:r>
              <a:rPr lang="en-US" sz="1550" i="1" dirty="0">
                <a:solidFill>
                  <a:srgbClr val="22252B"/>
                </a:solidFill>
                <a:latin typeface="Calibri" pitchFamily="34" charset="0"/>
                <a:ea typeface="Calibri" pitchFamily="34" charset="-122"/>
                <a:cs typeface="Calibri" pitchFamily="34" charset="-120"/>
              </a:rPr>
              <a:t>Commit first — everyone's hand up. Then argue with your neighbour. Then I teach. Then vote again.</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Three traps to leave with</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These are the ones that hurt patients</a:t>
            </a:r>
            <a:endParaRPr lang="en-US" sz="1600" dirty="0"/>
          </a:p>
        </p:txBody>
      </p:sp>
      <p:sp>
        <p:nvSpPr>
          <p:cNvPr id="4" name="Shape 2"/>
          <p:cNvSpPr/>
          <p:nvPr/>
        </p:nvSpPr>
        <p:spPr>
          <a:xfrm>
            <a:off x="566928" y="1755648"/>
            <a:ext cx="11055096" cy="987552"/>
          </a:xfrm>
          <a:prstGeom prst="roundRect">
            <a:avLst>
              <a:gd name="adj" fmla="val 5556"/>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Shape 3"/>
          <p:cNvSpPr/>
          <p:nvPr/>
        </p:nvSpPr>
        <p:spPr>
          <a:xfrm>
            <a:off x="841248" y="1993392"/>
            <a:ext cx="512064" cy="512064"/>
          </a:xfrm>
          <a:prstGeom prst="ellipse">
            <a:avLst/>
          </a:prstGeom>
          <a:solidFill>
            <a:srgbClr val="7A1220"/>
          </a:solidFill>
          <a:ln/>
        </p:spPr>
      </p:sp>
      <p:sp>
        <p:nvSpPr>
          <p:cNvPr id="6" name="Text 4"/>
          <p:cNvSpPr txBox="1"/>
          <p:nvPr/>
        </p:nvSpPr>
        <p:spPr>
          <a:xfrm>
            <a:off x="841248" y="1993392"/>
            <a:ext cx="512064" cy="50292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1</a:t>
            </a:r>
            <a:endParaRPr lang="en-US" sz="2200" dirty="0"/>
          </a:p>
        </p:txBody>
      </p:sp>
      <p:sp>
        <p:nvSpPr>
          <p:cNvPr id="7" name="Text 5"/>
          <p:cNvSpPr txBox="1"/>
          <p:nvPr/>
        </p:nvSpPr>
        <p:spPr>
          <a:xfrm>
            <a:off x="1527048" y="1847088"/>
            <a:ext cx="3566160" cy="822960"/>
          </a:xfrm>
          <a:prstGeom prst="rect">
            <a:avLst/>
          </a:prstGeom>
          <a:noFill/>
          <a:ln/>
        </p:spPr>
        <p:txBody>
          <a:bodyPr wrap="square" lIns="0" tIns="0" rIns="0" bIns="0" rtlCol="0" anchor="ctr"/>
          <a:lstStyle/>
          <a:p>
            <a:pPr indent="0" marL="0">
              <a:buNone/>
            </a:pPr>
            <a:r>
              <a:rPr lang="en-US" sz="1900" b="1" dirty="0">
                <a:solidFill>
                  <a:srgbClr val="7A1220"/>
                </a:solidFill>
                <a:latin typeface="Cambria" pitchFamily="34" charset="0"/>
                <a:ea typeface="Cambria" pitchFamily="34" charset="-122"/>
                <a:cs typeface="Cambria" pitchFamily="34" charset="-120"/>
              </a:rPr>
              <a:t>A normal blood pressure</a:t>
            </a:r>
            <a:endParaRPr lang="en-US" sz="1900" dirty="0"/>
          </a:p>
        </p:txBody>
      </p:sp>
      <p:sp>
        <p:nvSpPr>
          <p:cNvPr id="8" name="Text 6"/>
          <p:cNvSpPr txBox="1"/>
          <p:nvPr/>
        </p:nvSpPr>
        <p:spPr>
          <a:xfrm>
            <a:off x="5184648" y="1847088"/>
            <a:ext cx="6309360" cy="822960"/>
          </a:xfrm>
          <a:prstGeom prst="rect">
            <a:avLst/>
          </a:prstGeom>
          <a:noFill/>
          <a:ln/>
        </p:spPr>
        <p:txBody>
          <a:bodyPr wrap="square" lIns="0" tIns="0" rIns="0" bIns="0" rtlCol="0" anchor="ctr"/>
          <a:lstStyle/>
          <a:p>
            <a:pPr indent="0" marL="0">
              <a:buNone/>
            </a:pPr>
            <a:r>
              <a:rPr lang="en-US" sz="1450" dirty="0">
                <a:solidFill>
                  <a:srgbClr val="22252B"/>
                </a:solidFill>
                <a:latin typeface="Calibri" pitchFamily="34" charset="0"/>
                <a:ea typeface="Calibri" pitchFamily="34" charset="-122"/>
                <a:cs typeface="Calibri" pitchFamily="34" charset="-120"/>
              </a:rPr>
              <a:t>Shock is a perfusion problem, not a pressure reading. Blood pressure is the LAST thing to fall — and in a child it falls almost at the end.</a:t>
            </a:r>
            <a:endParaRPr lang="en-US" sz="1450" dirty="0"/>
          </a:p>
        </p:txBody>
      </p:sp>
      <p:sp>
        <p:nvSpPr>
          <p:cNvPr id="9" name="Shape 7"/>
          <p:cNvSpPr/>
          <p:nvPr/>
        </p:nvSpPr>
        <p:spPr>
          <a:xfrm>
            <a:off x="566928" y="2871216"/>
            <a:ext cx="11055096" cy="987552"/>
          </a:xfrm>
          <a:prstGeom prst="roundRect">
            <a:avLst>
              <a:gd name="adj" fmla="val 5556"/>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841248" y="3108960"/>
            <a:ext cx="512064" cy="512064"/>
          </a:xfrm>
          <a:prstGeom prst="ellipse">
            <a:avLst/>
          </a:prstGeom>
          <a:solidFill>
            <a:srgbClr val="1F6F5C"/>
          </a:solidFill>
          <a:ln/>
        </p:spPr>
      </p:sp>
      <p:sp>
        <p:nvSpPr>
          <p:cNvPr id="11" name="Text 9"/>
          <p:cNvSpPr txBox="1"/>
          <p:nvPr/>
        </p:nvSpPr>
        <p:spPr>
          <a:xfrm>
            <a:off x="841248" y="3108960"/>
            <a:ext cx="512064" cy="50292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2</a:t>
            </a:r>
            <a:endParaRPr lang="en-US" sz="2200" dirty="0"/>
          </a:p>
        </p:txBody>
      </p:sp>
      <p:sp>
        <p:nvSpPr>
          <p:cNvPr id="12" name="Text 10"/>
          <p:cNvSpPr txBox="1"/>
          <p:nvPr/>
        </p:nvSpPr>
        <p:spPr>
          <a:xfrm>
            <a:off x="1527048" y="2962656"/>
            <a:ext cx="3566160" cy="822960"/>
          </a:xfrm>
          <a:prstGeom prst="rect">
            <a:avLst/>
          </a:prstGeom>
          <a:noFill/>
          <a:ln/>
        </p:spPr>
        <p:txBody>
          <a:bodyPr wrap="square" lIns="0" tIns="0" rIns="0" bIns="0" rtlCol="0" anchor="ctr"/>
          <a:lstStyle/>
          <a:p>
            <a:pPr indent="0" marL="0">
              <a:buNone/>
            </a:pPr>
            <a:r>
              <a:rPr lang="en-US" sz="1900" b="1" dirty="0">
                <a:solidFill>
                  <a:srgbClr val="1F6F5C"/>
                </a:solidFill>
                <a:latin typeface="Cambria" pitchFamily="34" charset="0"/>
                <a:ea typeface="Cambria" pitchFamily="34" charset="-122"/>
                <a:cs typeface="Cambria" pitchFamily="34" charset="-120"/>
              </a:rPr>
              <a:t>Waiting for the classic picture</a:t>
            </a:r>
            <a:endParaRPr lang="en-US" sz="1900" dirty="0"/>
          </a:p>
        </p:txBody>
      </p:sp>
      <p:sp>
        <p:nvSpPr>
          <p:cNvPr id="13" name="Text 11"/>
          <p:cNvSpPr txBox="1"/>
          <p:nvPr/>
        </p:nvSpPr>
        <p:spPr>
          <a:xfrm>
            <a:off x="5184648" y="2962656"/>
            <a:ext cx="6309360" cy="822960"/>
          </a:xfrm>
          <a:prstGeom prst="rect">
            <a:avLst/>
          </a:prstGeom>
          <a:noFill/>
          <a:ln/>
        </p:spPr>
        <p:txBody>
          <a:bodyPr wrap="square" lIns="0" tIns="0" rIns="0" bIns="0" rtlCol="0" anchor="ctr"/>
          <a:lstStyle/>
          <a:p>
            <a:pPr indent="0" marL="0">
              <a:buNone/>
            </a:pPr>
            <a:r>
              <a:rPr lang="en-US" sz="1450" dirty="0">
                <a:solidFill>
                  <a:srgbClr val="22252B"/>
                </a:solidFill>
                <a:latin typeface="Calibri" pitchFamily="34" charset="0"/>
                <a:ea typeface="Calibri" pitchFamily="34" charset="-122"/>
                <a:cs typeface="Calibri" pitchFamily="34" charset="-120"/>
              </a:rPr>
              <a:t>Neurogenic shock shows the classic picture in a minority. Tension pneumothorax rarely gives you the full triad. Treat the pattern, not the checklist.</a:t>
            </a:r>
            <a:endParaRPr lang="en-US" sz="1450" dirty="0"/>
          </a:p>
        </p:txBody>
      </p:sp>
      <p:sp>
        <p:nvSpPr>
          <p:cNvPr id="14" name="Shape 12"/>
          <p:cNvSpPr/>
          <p:nvPr/>
        </p:nvSpPr>
        <p:spPr>
          <a:xfrm>
            <a:off x="566928" y="3986784"/>
            <a:ext cx="11055096" cy="987552"/>
          </a:xfrm>
          <a:prstGeom prst="roundRect">
            <a:avLst>
              <a:gd name="adj" fmla="val 5556"/>
            </a:avLst>
          </a:prstGeom>
          <a:solidFill>
            <a:srgbClr val="FAEED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5" name="Shape 13"/>
          <p:cNvSpPr/>
          <p:nvPr/>
        </p:nvSpPr>
        <p:spPr>
          <a:xfrm>
            <a:off x="841248" y="4224528"/>
            <a:ext cx="512064" cy="512064"/>
          </a:xfrm>
          <a:prstGeom prst="ellipse">
            <a:avLst/>
          </a:prstGeom>
          <a:solidFill>
            <a:srgbClr val="B06A18"/>
          </a:solidFill>
          <a:ln/>
        </p:spPr>
      </p:sp>
      <p:sp>
        <p:nvSpPr>
          <p:cNvPr id="16" name="Text 14"/>
          <p:cNvSpPr txBox="1"/>
          <p:nvPr/>
        </p:nvSpPr>
        <p:spPr>
          <a:xfrm>
            <a:off x="841248" y="4224528"/>
            <a:ext cx="512064" cy="50292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17" name="Text 15"/>
          <p:cNvSpPr txBox="1"/>
          <p:nvPr/>
        </p:nvSpPr>
        <p:spPr>
          <a:xfrm>
            <a:off x="1527048" y="4078224"/>
            <a:ext cx="3566160" cy="822960"/>
          </a:xfrm>
          <a:prstGeom prst="rect">
            <a:avLst/>
          </a:prstGeom>
          <a:noFill/>
          <a:ln/>
        </p:spPr>
        <p:txBody>
          <a:bodyPr wrap="square" lIns="0" tIns="0" rIns="0" bIns="0" rtlCol="0" anchor="ctr"/>
          <a:lstStyle/>
          <a:p>
            <a:pPr indent="0" marL="0">
              <a:buNone/>
            </a:pPr>
            <a:r>
              <a:rPr lang="en-US" sz="1900" b="1" dirty="0">
                <a:solidFill>
                  <a:srgbClr val="B06A18"/>
                </a:solidFill>
                <a:latin typeface="Cambria" pitchFamily="34" charset="0"/>
                <a:ea typeface="Cambria" pitchFamily="34" charset="-122"/>
                <a:cs typeface="Cambria" pitchFamily="34" charset="-120"/>
              </a:rPr>
              <a:t>One number for everybody</a:t>
            </a:r>
            <a:endParaRPr lang="en-US" sz="1900" dirty="0"/>
          </a:p>
        </p:txBody>
      </p:sp>
      <p:sp>
        <p:nvSpPr>
          <p:cNvPr id="18" name="Text 16"/>
          <p:cNvSpPr txBox="1"/>
          <p:nvPr/>
        </p:nvSpPr>
        <p:spPr>
          <a:xfrm>
            <a:off x="5184648" y="4078224"/>
            <a:ext cx="6309360" cy="822960"/>
          </a:xfrm>
          <a:prstGeom prst="rect">
            <a:avLst/>
          </a:prstGeom>
          <a:noFill/>
          <a:ln/>
        </p:spPr>
        <p:txBody>
          <a:bodyPr wrap="square" lIns="0" tIns="0" rIns="0" bIns="0" rtlCol="0" anchor="ctr"/>
          <a:lstStyle/>
          <a:p>
            <a:pPr indent="0" marL="0">
              <a:buNone/>
            </a:pPr>
            <a:r>
              <a:rPr lang="en-US" sz="1450" dirty="0">
                <a:solidFill>
                  <a:srgbClr val="22252B"/>
                </a:solidFill>
                <a:latin typeface="Calibri" pitchFamily="34" charset="0"/>
                <a:ea typeface="Calibri" pitchFamily="34" charset="-122"/>
                <a:cs typeface="Calibri" pitchFamily="34" charset="-120"/>
              </a:rPr>
              <a:t>Under 90 for ages 10–64, but under 110 from 65 up. And HR above SBP at any adult age.</a:t>
            </a:r>
            <a:endParaRPr lang="en-US" sz="1450" dirty="0"/>
          </a:p>
        </p:txBody>
      </p:sp>
      <p:sp>
        <p:nvSpPr>
          <p:cNvPr id="19" name="Shape 17"/>
          <p:cNvSpPr/>
          <p:nvPr/>
        </p:nvSpPr>
        <p:spPr>
          <a:xfrm>
            <a:off x="566928" y="5138928"/>
            <a:ext cx="11055096" cy="1298448"/>
          </a:xfrm>
          <a:prstGeom prst="roundRect">
            <a:avLst>
              <a:gd name="adj" fmla="val 3521"/>
            </a:avLst>
          </a:prstGeom>
          <a:solidFill>
            <a:srgbClr val="FBF1DE"/>
          </a:solidFill>
          <a:ln w="12700">
            <a:solidFill>
              <a:srgbClr val="8A5A12"/>
            </a:solidFill>
            <a:prstDash val="solid"/>
          </a:ln>
        </p:spPr>
      </p:sp>
      <p:sp>
        <p:nvSpPr>
          <p:cNvPr id="20" name="Shape 18"/>
          <p:cNvSpPr/>
          <p:nvPr/>
        </p:nvSpPr>
        <p:spPr>
          <a:xfrm>
            <a:off x="768096" y="5340096"/>
            <a:ext cx="310896" cy="310896"/>
          </a:xfrm>
          <a:prstGeom prst="ellipse">
            <a:avLst/>
          </a:prstGeom>
          <a:solidFill>
            <a:srgbClr val="8A5A12"/>
          </a:solidFill>
          <a:ln/>
        </p:spPr>
      </p:sp>
      <p:sp>
        <p:nvSpPr>
          <p:cNvPr id="21" name="Text 19"/>
          <p:cNvSpPr txBox="1"/>
          <p:nvPr/>
        </p:nvSpPr>
        <p:spPr>
          <a:xfrm>
            <a:off x="768096" y="5330952"/>
            <a:ext cx="310896" cy="329184"/>
          </a:xfrm>
          <a:prstGeom prst="rect">
            <a:avLst/>
          </a:prstGeom>
          <a:noFill/>
          <a:ln/>
        </p:spPr>
        <p:txBody>
          <a:bodyPr wrap="square" lIns="0" tIns="0" rIns="0" bIns="0" rtlCol="0" anchor="ctr"/>
          <a:lstStyle/>
          <a:p>
            <a:pPr algn="ctr" indent="0" marL="0">
              <a:buNone/>
            </a:pPr>
            <a:r>
              <a:rPr lang="en-US" sz="1700" b="1" dirty="0">
                <a:solidFill>
                  <a:srgbClr val="FBF1DE"/>
                </a:solidFill>
                <a:latin typeface="Cambria" pitchFamily="34" charset="0"/>
                <a:ea typeface="Cambria" pitchFamily="34" charset="-122"/>
                <a:cs typeface="Cambria" pitchFamily="34" charset="-120"/>
              </a:rPr>
              <a:t>!</a:t>
            </a:r>
            <a:endParaRPr lang="en-US" sz="1700" dirty="0"/>
          </a:p>
        </p:txBody>
      </p:sp>
      <p:sp>
        <p:nvSpPr>
          <p:cNvPr id="22" name="Text 20"/>
          <p:cNvSpPr txBox="1"/>
          <p:nvPr/>
        </p:nvSpPr>
        <p:spPr>
          <a:xfrm>
            <a:off x="1188720" y="5321808"/>
            <a:ext cx="2743200" cy="274320"/>
          </a:xfrm>
          <a:prstGeom prst="rect">
            <a:avLst/>
          </a:prstGeom>
          <a:noFill/>
          <a:ln/>
        </p:spPr>
        <p:txBody>
          <a:bodyPr wrap="square" lIns="0" tIns="0" rIns="0" bIns="0" rtlCol="0" anchor="ctr"/>
          <a:lstStyle/>
          <a:p>
            <a:pPr indent="0" marL="0">
              <a:buNone/>
            </a:pPr>
            <a:r>
              <a:rPr lang="en-US" sz="1150" b="1" spc="140" kern="0" dirty="0">
                <a:solidFill>
                  <a:srgbClr val="8A5A12"/>
                </a:solidFill>
                <a:latin typeface="Calibri" pitchFamily="34" charset="0"/>
                <a:ea typeface="Calibri" pitchFamily="34" charset="-122"/>
                <a:cs typeface="Calibri" pitchFamily="34" charset="-120"/>
              </a:rPr>
              <a:t>EXAM NOTE</a:t>
            </a:r>
            <a:endParaRPr lang="en-US" sz="1150" dirty="0"/>
          </a:p>
        </p:txBody>
      </p:sp>
      <p:sp>
        <p:nvSpPr>
          <p:cNvPr id="23" name="Text 21"/>
          <p:cNvSpPr txBox="1"/>
          <p:nvPr/>
        </p:nvSpPr>
        <p:spPr>
          <a:xfrm>
            <a:off x="1188720" y="5614416"/>
            <a:ext cx="10158984" cy="640080"/>
          </a:xfrm>
          <a:prstGeom prst="rect">
            <a:avLst/>
          </a:prstGeom>
          <a:noFill/>
          <a:ln/>
        </p:spPr>
        <p:txBody>
          <a:bodyPr wrap="square" lIns="0" tIns="0" rIns="0" bIns="0" rtlCol="0" anchor="t"/>
          <a:lstStyle/>
          <a:p>
            <a:pPr indent="0" marL="0">
              <a:buNone/>
            </a:pPr>
            <a:r>
              <a:rPr lang="en-US" sz="1400" dirty="0">
                <a:solidFill>
                  <a:srgbClr val="22252B"/>
                </a:solidFill>
                <a:latin typeface="Calibri" pitchFamily="34" charset="0"/>
                <a:ea typeface="Calibri" pitchFamily="34" charset="-122"/>
                <a:cs typeface="Calibri" pitchFamily="34" charset="-120"/>
              </a:rPr>
              <a:t>One more your book may have: “psychogenic shock.” It appears in EMT textbooks but in none of the National EMS Education Standards, the NASEMSO national model guidelines, or the classification literature. What it describes is vasovagal syncope — it corrects itself the moment the patient is horizontal, and it is not a shock state the way the other four are. Know the term for the test; don't build a category around it.</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2A0A11"/>
        </a:solidFill>
      </p:bgPr>
    </p:bg>
    <p:spTree>
      <p:nvGrpSpPr>
        <p:cNvPr id="1" name=""/>
        <p:cNvGrpSpPr/>
        <p:nvPr/>
      </p:nvGrpSpPr>
      <p:grpSpPr>
        <a:xfrm>
          <a:off x="0" y="0"/>
          <a:ext cx="0" cy="0"/>
          <a:chOff x="0" y="0"/>
          <a:chExt cx="0" cy="0"/>
        </a:xfrm>
      </p:grpSpPr>
      <p:sp>
        <p:nvSpPr>
          <p:cNvPr id="2" name="Text 0"/>
          <p:cNvSpPr txBox="1"/>
          <p:nvPr/>
        </p:nvSpPr>
        <p:spPr>
          <a:xfrm>
            <a:off x="566928" y="1828800"/>
            <a:ext cx="10515600" cy="914400"/>
          </a:xfrm>
          <a:prstGeom prst="rect">
            <a:avLst/>
          </a:prstGeom>
          <a:noFill/>
          <a:ln/>
        </p:spPr>
        <p:txBody>
          <a:bodyPr wrap="square" lIns="0" tIns="0" rIns="0" bIns="0" rtlCol="0" anchor="ctr"/>
          <a:lstStyle/>
          <a:p>
            <a:pPr indent="0" marL="0">
              <a:buNone/>
            </a:pPr>
            <a:r>
              <a:rPr lang="en-US" sz="4400" b="1" dirty="0">
                <a:solidFill>
                  <a:srgbClr val="FFFFFF"/>
                </a:solidFill>
                <a:latin typeface="Cambria" pitchFamily="34" charset="0"/>
                <a:ea typeface="Cambria" pitchFamily="34" charset="-122"/>
                <a:cs typeface="Cambria" pitchFamily="34" charset="-120"/>
              </a:rPr>
              <a:t>Now let's do it for real</a:t>
            </a:r>
            <a:endParaRPr lang="en-US" sz="4400" dirty="0"/>
          </a:p>
        </p:txBody>
      </p:sp>
      <p:sp>
        <p:nvSpPr>
          <p:cNvPr id="3" name="Text 1"/>
          <p:cNvSpPr txBox="1"/>
          <p:nvPr/>
        </p:nvSpPr>
        <p:spPr>
          <a:xfrm>
            <a:off x="566928" y="2788920"/>
            <a:ext cx="10058400" cy="822960"/>
          </a:xfrm>
          <a:prstGeom prst="rect">
            <a:avLst/>
          </a:prstGeom>
          <a:noFill/>
          <a:ln/>
        </p:spPr>
        <p:txBody>
          <a:bodyPr wrap="square" lIns="0" tIns="0" rIns="0" bIns="0" rtlCol="0" anchor="ctr"/>
          <a:lstStyle/>
          <a:p>
            <a:pPr indent="0" marL="0">
              <a:buNone/>
            </a:pPr>
            <a:r>
              <a:rPr lang="en-US" sz="2000" dirty="0">
                <a:solidFill>
                  <a:srgbClr val="E3B8BF"/>
                </a:solidFill>
                <a:latin typeface="Calibri" pitchFamily="34" charset="0"/>
                <a:ea typeface="Calibri" pitchFamily="34" charset="-122"/>
                <a:cs typeface="Calibri" pitchFamily="34" charset="-120"/>
              </a:rPr>
              <a:t>Twenty patients. You tell me which kind of shock — and more importantly, what made you say so.</a:t>
            </a:r>
            <a:endParaRPr lang="en-US" sz="2000" dirty="0"/>
          </a:p>
        </p:txBody>
      </p:sp>
      <p:sp>
        <p:nvSpPr>
          <p:cNvPr id="4" name="Shape 2"/>
          <p:cNvSpPr/>
          <p:nvPr/>
        </p:nvSpPr>
        <p:spPr>
          <a:xfrm>
            <a:off x="566928" y="3977640"/>
            <a:ext cx="402336" cy="402336"/>
          </a:xfrm>
          <a:prstGeom prst="ellipse">
            <a:avLst/>
          </a:prstGeom>
          <a:solidFill>
            <a:srgbClr val="7A1220"/>
          </a:solidFill>
          <a:ln/>
        </p:spPr>
      </p:sp>
      <p:sp>
        <p:nvSpPr>
          <p:cNvPr id="5" name="Text 3"/>
          <p:cNvSpPr txBox="1"/>
          <p:nvPr/>
        </p:nvSpPr>
        <p:spPr>
          <a:xfrm>
            <a:off x="1097280" y="3950208"/>
            <a:ext cx="2103120" cy="438912"/>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Hypovolemic</a:t>
            </a:r>
            <a:endParaRPr lang="en-US" sz="1500" dirty="0"/>
          </a:p>
        </p:txBody>
      </p:sp>
      <p:sp>
        <p:nvSpPr>
          <p:cNvPr id="6" name="Shape 4"/>
          <p:cNvSpPr/>
          <p:nvPr/>
        </p:nvSpPr>
        <p:spPr>
          <a:xfrm>
            <a:off x="3218688" y="3977640"/>
            <a:ext cx="402336" cy="402336"/>
          </a:xfrm>
          <a:prstGeom prst="ellipse">
            <a:avLst/>
          </a:prstGeom>
          <a:solidFill>
            <a:srgbClr val="1F6F5C"/>
          </a:solidFill>
          <a:ln/>
        </p:spPr>
      </p:sp>
      <p:sp>
        <p:nvSpPr>
          <p:cNvPr id="7" name="Text 5"/>
          <p:cNvSpPr txBox="1"/>
          <p:nvPr/>
        </p:nvSpPr>
        <p:spPr>
          <a:xfrm>
            <a:off x="3749040" y="3950208"/>
            <a:ext cx="2103120" cy="438912"/>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Distributive</a:t>
            </a:r>
            <a:endParaRPr lang="en-US" sz="1500" dirty="0"/>
          </a:p>
        </p:txBody>
      </p:sp>
      <p:sp>
        <p:nvSpPr>
          <p:cNvPr id="8" name="Shape 6"/>
          <p:cNvSpPr/>
          <p:nvPr/>
        </p:nvSpPr>
        <p:spPr>
          <a:xfrm>
            <a:off x="5870448" y="3977640"/>
            <a:ext cx="402336" cy="402336"/>
          </a:xfrm>
          <a:prstGeom prst="ellipse">
            <a:avLst/>
          </a:prstGeom>
          <a:solidFill>
            <a:srgbClr val="2F3C7E"/>
          </a:solidFill>
          <a:ln/>
        </p:spPr>
      </p:sp>
      <p:sp>
        <p:nvSpPr>
          <p:cNvPr id="9" name="Text 7"/>
          <p:cNvSpPr txBox="1"/>
          <p:nvPr/>
        </p:nvSpPr>
        <p:spPr>
          <a:xfrm>
            <a:off x="6400800" y="3950208"/>
            <a:ext cx="2103120" cy="438912"/>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Cardiogenic</a:t>
            </a:r>
            <a:endParaRPr lang="en-US" sz="1500" dirty="0"/>
          </a:p>
        </p:txBody>
      </p:sp>
      <p:sp>
        <p:nvSpPr>
          <p:cNvPr id="10" name="Shape 8"/>
          <p:cNvSpPr/>
          <p:nvPr/>
        </p:nvSpPr>
        <p:spPr>
          <a:xfrm>
            <a:off x="8522208" y="3977640"/>
            <a:ext cx="402336" cy="402336"/>
          </a:xfrm>
          <a:prstGeom prst="ellipse">
            <a:avLst/>
          </a:prstGeom>
          <a:solidFill>
            <a:srgbClr val="B06A18"/>
          </a:solidFill>
          <a:ln/>
        </p:spPr>
      </p:sp>
      <p:sp>
        <p:nvSpPr>
          <p:cNvPr id="11" name="Text 9"/>
          <p:cNvSpPr txBox="1"/>
          <p:nvPr/>
        </p:nvSpPr>
        <p:spPr>
          <a:xfrm>
            <a:off x="9052560" y="3950208"/>
            <a:ext cx="2103120" cy="438912"/>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Obstructive</a:t>
            </a:r>
            <a:endParaRPr lang="en-US" sz="1500" dirty="0"/>
          </a:p>
        </p:txBody>
      </p:sp>
      <p:sp>
        <p:nvSpPr>
          <p:cNvPr id="12" name="Text 10"/>
          <p:cNvSpPr txBox="1"/>
          <p:nvPr/>
        </p:nvSpPr>
        <p:spPr>
          <a:xfrm>
            <a:off x="566928" y="5120640"/>
            <a:ext cx="10515600" cy="457200"/>
          </a:xfrm>
          <a:prstGeom prst="rect">
            <a:avLst/>
          </a:prstGeom>
          <a:noFill/>
          <a:ln/>
        </p:spPr>
        <p:txBody>
          <a:bodyPr wrap="square" lIns="0" tIns="0" rIns="0" bIns="0" rtlCol="0" anchor="ctr"/>
          <a:lstStyle/>
          <a:p>
            <a:pPr indent="0" marL="0">
              <a:buNone/>
            </a:pPr>
            <a:r>
              <a:rPr lang="en-US" sz="1600" dirty="0">
                <a:solidFill>
                  <a:srgbClr val="9C8288"/>
                </a:solidFill>
                <a:latin typeface="Calibri" pitchFamily="34" charset="0"/>
                <a:ea typeface="Calibri" pitchFamily="34" charset="-122"/>
                <a:cs typeface="Calibri" pitchFamily="34" charset="-120"/>
              </a:rPr>
              <a:t>mtacutecare.org/shock.html   ·   No timer. No scores. Play it again on your phone tonight.</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411480"/>
            <a:ext cx="1691640" cy="365760"/>
          </a:xfrm>
          <a:prstGeom prst="roundRect">
            <a:avLst>
              <a:gd name="adj" fmla="val 20000"/>
            </a:avLst>
          </a:prstGeom>
          <a:solidFill>
            <a:srgbClr val="5D6470"/>
          </a:solidFill>
          <a:ln/>
        </p:spPr>
      </p:sp>
      <p:sp>
        <p:nvSpPr>
          <p:cNvPr id="3" name="Text 1"/>
          <p:cNvSpPr txBox="1"/>
          <p:nvPr/>
        </p:nvSpPr>
        <p:spPr>
          <a:xfrm>
            <a:off x="566928" y="411480"/>
            <a:ext cx="1691640" cy="365760"/>
          </a:xfrm>
          <a:prstGeom prst="rect">
            <a:avLst/>
          </a:prstGeom>
          <a:noFill/>
          <a:ln/>
        </p:spPr>
        <p:txBody>
          <a:bodyPr wrap="square" lIns="0" tIns="0" rIns="0" bIns="0" rtlCol="0" anchor="ctr"/>
          <a:lstStyle/>
          <a:p>
            <a:pPr algn="ctr" indent="0" marL="0">
              <a:buNone/>
            </a:pPr>
            <a:r>
              <a:rPr lang="en-US" sz="1150" b="1" spc="160" kern="0" dirty="0">
                <a:solidFill>
                  <a:srgbClr val="FFFFFF"/>
                </a:solidFill>
                <a:latin typeface="Calibri" pitchFamily="34" charset="0"/>
                <a:ea typeface="Calibri" pitchFamily="34" charset="-122"/>
                <a:cs typeface="Calibri" pitchFamily="34" charset="-120"/>
              </a:rPr>
              <a:t>OPTIONAL</a:t>
            </a:r>
            <a:endParaRPr lang="en-US" sz="1150" dirty="0"/>
          </a:p>
        </p:txBody>
      </p:sp>
      <p:sp>
        <p:nvSpPr>
          <p:cNvPr id="4" name="Text 2"/>
          <p:cNvSpPr txBox="1"/>
          <p:nvPr/>
        </p:nvSpPr>
        <p:spPr>
          <a:xfrm>
            <a:off x="566928" y="914400"/>
            <a:ext cx="11055096" cy="73152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The honest fifth category</a:t>
            </a:r>
            <a:endParaRPr lang="en-US" sz="3400" dirty="0"/>
          </a:p>
        </p:txBody>
      </p:sp>
      <p:sp>
        <p:nvSpPr>
          <p:cNvPr id="5" name="Text 3"/>
          <p:cNvSpPr txBox="1"/>
          <p:nvPr/>
        </p:nvSpPr>
        <p:spPr>
          <a:xfrm>
            <a:off x="566928" y="1645920"/>
            <a:ext cx="11055096" cy="384048"/>
          </a:xfrm>
          <a:prstGeom prst="rect">
            <a:avLst/>
          </a:prstGeom>
          <a:noFill/>
          <a:ln/>
        </p:spPr>
        <p:txBody>
          <a:bodyPr wrap="square" lIns="0" tIns="0" rIns="0" bIns="0" rtlCol="0" anchor="ctr"/>
          <a:lstStyle/>
          <a:p>
            <a:pPr indent="0" marL="0">
              <a:buNone/>
            </a:pPr>
            <a:r>
              <a:rPr lang="en-US" sz="1700" dirty="0">
                <a:solidFill>
                  <a:srgbClr val="5D6470"/>
                </a:solidFill>
                <a:latin typeface="Calibri" pitchFamily="34" charset="0"/>
                <a:ea typeface="Calibri" pitchFamily="34" charset="-122"/>
                <a:cs typeface="Calibri" pitchFamily="34" charset="-120"/>
              </a:rPr>
              <a:t>Real patients don't read the textbook</a:t>
            </a:r>
            <a:endParaRPr lang="en-US" sz="1700" dirty="0"/>
          </a:p>
        </p:txBody>
      </p:sp>
      <p:sp>
        <p:nvSpPr>
          <p:cNvPr id="6" name="Shape 4"/>
          <p:cNvSpPr/>
          <p:nvPr/>
        </p:nvSpPr>
        <p:spPr>
          <a:xfrm>
            <a:off x="566928" y="2240280"/>
            <a:ext cx="5486400" cy="2286000"/>
          </a:xfrm>
          <a:prstGeom prst="roundRect">
            <a:avLst>
              <a:gd name="adj" fmla="val 2400"/>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7" name="Text 5"/>
          <p:cNvSpPr txBox="1"/>
          <p:nvPr/>
        </p:nvSpPr>
        <p:spPr>
          <a:xfrm>
            <a:off x="886968" y="2514600"/>
            <a:ext cx="4846320" cy="640080"/>
          </a:xfrm>
          <a:prstGeom prst="rect">
            <a:avLst/>
          </a:prstGeom>
          <a:noFill/>
          <a:ln/>
        </p:spPr>
        <p:txBody>
          <a:bodyPr wrap="square" lIns="0" tIns="0" rIns="0" bIns="0" rtlCol="0" anchor="ctr"/>
          <a:lstStyle/>
          <a:p>
            <a:pPr indent="0" marL="0">
              <a:buNone/>
            </a:pPr>
            <a:r>
              <a:rPr lang="en-US" sz="2200" b="1" dirty="0">
                <a:solidFill>
                  <a:srgbClr val="7A1220"/>
                </a:solidFill>
                <a:latin typeface="Cambria" pitchFamily="34" charset="0"/>
                <a:ea typeface="Cambria" pitchFamily="34" charset="-122"/>
                <a:cs typeface="Cambria" pitchFamily="34" charset="-120"/>
              </a:rPr>
              <a:t>“Combined (one form causing another)”</a:t>
            </a:r>
            <a:endParaRPr lang="en-US" sz="2200" dirty="0"/>
          </a:p>
        </p:txBody>
      </p:sp>
      <p:sp>
        <p:nvSpPr>
          <p:cNvPr id="8" name="Text 6"/>
          <p:cNvSpPr txBox="1"/>
          <p:nvPr/>
        </p:nvSpPr>
        <p:spPr>
          <a:xfrm>
            <a:off x="886968" y="3200400"/>
            <a:ext cx="4846320" cy="109728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The NASEMSO national model guidelines list five categories, not four. Most EMT textbooks drop the fifth.</a:t>
            </a:r>
            <a:endParaRPr lang="en-US" sz="1600" dirty="0"/>
          </a:p>
        </p:txBody>
      </p:sp>
      <p:sp>
        <p:nvSpPr>
          <p:cNvPr id="9" name="Shape 7"/>
          <p:cNvSpPr/>
          <p:nvPr/>
        </p:nvSpPr>
        <p:spPr>
          <a:xfrm>
            <a:off x="6400800" y="2240280"/>
            <a:ext cx="5221224" cy="2286000"/>
          </a:xfrm>
          <a:prstGeom prst="roundRect">
            <a:avLst>
              <a:gd name="adj" fmla="val 2400"/>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Text 8"/>
          <p:cNvSpPr txBox="1"/>
          <p:nvPr/>
        </p:nvSpPr>
        <p:spPr>
          <a:xfrm>
            <a:off x="6720840" y="2450592"/>
            <a:ext cx="4846320" cy="292608"/>
          </a:xfrm>
          <a:prstGeom prst="rect">
            <a:avLst/>
          </a:prstGeom>
          <a:noFill/>
          <a:ln/>
        </p:spPr>
        <p:txBody>
          <a:bodyPr wrap="square" lIns="0" tIns="0" rIns="0" bIns="0" rtlCol="0" anchor="ctr"/>
          <a:lstStyle/>
          <a:p>
            <a:pPr indent="0" marL="0">
              <a:buNone/>
            </a:pPr>
            <a:r>
              <a:rPr lang="en-US" sz="1150" b="1" spc="130" kern="0" dirty="0">
                <a:solidFill>
                  <a:srgbClr val="5D6470"/>
                </a:solidFill>
                <a:latin typeface="Calibri" pitchFamily="34" charset="0"/>
                <a:ea typeface="Calibri" pitchFamily="34" charset="-122"/>
                <a:cs typeface="Calibri" pitchFamily="34" charset="-120"/>
              </a:rPr>
              <a:t>WHAT IT LOOKS LIKE ON SCENE</a:t>
            </a:r>
            <a:endParaRPr lang="en-US" sz="1150" dirty="0"/>
          </a:p>
        </p:txBody>
      </p:sp>
      <p:sp>
        <p:nvSpPr>
          <p:cNvPr id="11" name="Text 9"/>
          <p:cNvSpPr txBox="1"/>
          <p:nvPr/>
        </p:nvSpPr>
        <p:spPr>
          <a:xfrm>
            <a:off x="6720840" y="2788920"/>
            <a:ext cx="4709160" cy="1600200"/>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A crush patient with a tension pneumothorax AND a bleeding femur</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A septic patient who then has a heart attack</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A trauma patient with a cord injury who is also bleeding</a:t>
            </a:r>
            <a:endParaRPr lang="en-US" sz="1600" dirty="0"/>
          </a:p>
        </p:txBody>
      </p:sp>
      <p:sp>
        <p:nvSpPr>
          <p:cNvPr id="12" name="Shape 10"/>
          <p:cNvSpPr/>
          <p:nvPr/>
        </p:nvSpPr>
        <p:spPr>
          <a:xfrm>
            <a:off x="566928" y="4709160"/>
            <a:ext cx="11055096" cy="1188720"/>
          </a:xfrm>
          <a:prstGeom prst="roundRect">
            <a:avLst>
              <a:gd name="adj" fmla="val 4615"/>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3" name="Text 11"/>
          <p:cNvSpPr txBox="1"/>
          <p:nvPr/>
        </p:nvSpPr>
        <p:spPr>
          <a:xfrm>
            <a:off x="886968" y="4919472"/>
            <a:ext cx="10415016" cy="822960"/>
          </a:xfrm>
          <a:prstGeom prst="rect">
            <a:avLst/>
          </a:prstGeom>
          <a:noFill/>
          <a:ln/>
        </p:spPr>
        <p:txBody>
          <a:bodyPr wrap="square" lIns="0" tIns="0" rIns="0" bIns="0" rtlCol="0" anchor="ctr"/>
          <a:lstStyle/>
          <a:p>
            <a:pPr indent="0" marL="0">
              <a:buNone/>
            </a:pPr>
            <a:r>
              <a:rPr lang="en-US" sz="1650" dirty="0">
                <a:solidFill>
                  <a:srgbClr val="22252B"/>
                </a:solidFill>
                <a:latin typeface="Calibri" pitchFamily="34" charset="0"/>
                <a:ea typeface="Calibri" pitchFamily="34" charset="-122"/>
                <a:cs typeface="Calibri" pitchFamily="34" charset="-120"/>
              </a:rPr>
              <a:t>Why it matters to you: combined shock is exactly where the single-finding rules break. Flat neck veins in a tension pneumothorax. A normal heart rate in a bleeding cord-injured patient. When the findings disagree with each other, suspect two things at once.</a:t>
            </a:r>
            <a:endParaRPr lang="en-US" sz="16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E9EB"/>
        </a:solidFill>
      </p:bgPr>
    </p:bg>
    <p:spTree>
      <p:nvGrpSpPr>
        <p:cNvPr id="1" name=""/>
        <p:cNvGrpSpPr/>
        <p:nvPr/>
      </p:nvGrpSpPr>
      <p:grpSpPr>
        <a:xfrm>
          <a:off x="0" y="0"/>
          <a:ext cx="0" cy="0"/>
          <a:chOff x="0" y="0"/>
          <a:chExt cx="0" cy="0"/>
        </a:xfrm>
      </p:grpSpPr>
      <p:sp>
        <p:nvSpPr>
          <p:cNvPr id="2" name="Shape 0"/>
          <p:cNvSpPr/>
          <p:nvPr/>
        </p:nvSpPr>
        <p:spPr>
          <a:xfrm>
            <a:off x="566928" y="457200"/>
            <a:ext cx="2286000" cy="402336"/>
          </a:xfrm>
          <a:prstGeom prst="roundRect">
            <a:avLst>
              <a:gd name="adj" fmla="val 18182"/>
            </a:avLst>
          </a:prstGeom>
          <a:solidFill>
            <a:srgbClr val="7A1220"/>
          </a:solidFill>
          <a:ln/>
        </p:spPr>
      </p:sp>
      <p:sp>
        <p:nvSpPr>
          <p:cNvPr id="3" name="Text 1"/>
          <p:cNvSpPr txBox="1"/>
          <p:nvPr/>
        </p:nvSpPr>
        <p:spPr>
          <a:xfrm>
            <a:off x="566928" y="457200"/>
            <a:ext cx="2286000" cy="402336"/>
          </a:xfrm>
          <a:prstGeom prst="rect">
            <a:avLst/>
          </a:prstGeom>
          <a:noFill/>
          <a:ln/>
        </p:spPr>
        <p:txBody>
          <a:bodyPr wrap="square" lIns="0" tIns="0" rIns="0" bIns="0" rtlCol="0" anchor="ctr"/>
          <a:lstStyle/>
          <a:p>
            <a:pPr algn="ctr" indent="0" marL="0">
              <a:buNone/>
            </a:pPr>
            <a:r>
              <a:rPr lang="en-US" sz="1250" b="1" spc="200" kern="0" dirty="0">
                <a:solidFill>
                  <a:srgbClr val="FFFFFF"/>
                </a:solidFill>
                <a:latin typeface="Calibri" pitchFamily="34" charset="0"/>
                <a:ea typeface="Calibri" pitchFamily="34" charset="-122"/>
                <a:cs typeface="Calibri" pitchFamily="34" charset="-120"/>
              </a:rPr>
              <a:t>CHECKPOINT</a:t>
            </a:r>
            <a:endParaRPr lang="en-US" sz="1250" dirty="0"/>
          </a:p>
        </p:txBody>
      </p:sp>
      <p:sp>
        <p:nvSpPr>
          <p:cNvPr id="4" name="Text 2"/>
          <p:cNvSpPr txBox="1"/>
          <p:nvPr/>
        </p:nvSpPr>
        <p:spPr>
          <a:xfrm>
            <a:off x="566928" y="1115568"/>
            <a:ext cx="11055096" cy="1600200"/>
          </a:xfrm>
          <a:prstGeom prst="rect">
            <a:avLst/>
          </a:prstGeom>
          <a:noFill/>
          <a:ln/>
        </p:spPr>
        <p:txBody>
          <a:bodyPr wrap="square" lIns="0" tIns="0" rIns="0" bIns="0" rtlCol="0" anchor="ctr"/>
          <a:lstStyle/>
          <a:p>
            <a:pPr indent="0" marL="0">
              <a:buNone/>
            </a:pPr>
            <a:r>
              <a:rPr lang="en-US" sz="2900" b="1" dirty="0">
                <a:solidFill>
                  <a:srgbClr val="22252B"/>
                </a:solidFill>
                <a:latin typeface="Cambria" pitchFamily="34" charset="0"/>
                <a:ea typeface="Cambria" pitchFamily="34" charset="-122"/>
                <a:cs typeface="Cambria" pitchFamily="34" charset="-120"/>
              </a:rPr>
              <a:t>40-year-old crushed against a fence post. RR 36, absent breath sounds on the left,</a:t>
            </a:r>
            <a:endParaRPr lang="en-US" sz="2900" dirty="0"/>
          </a:p>
          <a:p>
            <a:pPr indent="0" marL="0">
              <a:buNone/>
            </a:pPr>
            <a:r>
              <a:rPr lang="en-US" sz="2900" b="1" dirty="0">
                <a:solidFill>
                  <a:srgbClr val="22252B"/>
                </a:solidFill>
                <a:latin typeface="Cambria" pitchFamily="34" charset="0"/>
                <a:ea typeface="Cambria" pitchFamily="34" charset="-122"/>
                <a:cs typeface="Cambria" pitchFamily="34" charset="-120"/>
              </a:rPr>
              <a:t>heavy thigh bleeding now on a tourniquet — and his neck veins are FLAT.</a:t>
            </a:r>
            <a:endParaRPr lang="en-US" sz="2900" dirty="0"/>
          </a:p>
        </p:txBody>
      </p:sp>
      <p:sp>
        <p:nvSpPr>
          <p:cNvPr id="5" name="Shape 3"/>
          <p:cNvSpPr/>
          <p:nvPr/>
        </p:nvSpPr>
        <p:spPr>
          <a:xfrm>
            <a:off x="566928"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Shape 4"/>
          <p:cNvSpPr/>
          <p:nvPr/>
        </p:nvSpPr>
        <p:spPr>
          <a:xfrm>
            <a:off x="786384" y="3090672"/>
            <a:ext cx="420624" cy="420624"/>
          </a:xfrm>
          <a:prstGeom prst="ellipse">
            <a:avLst/>
          </a:prstGeom>
          <a:solidFill>
            <a:srgbClr val="7A1220"/>
          </a:solidFill>
          <a:ln/>
        </p:spPr>
      </p:sp>
      <p:sp>
        <p:nvSpPr>
          <p:cNvPr id="7" name="Text 5"/>
          <p:cNvSpPr txBox="1"/>
          <p:nvPr/>
        </p:nvSpPr>
        <p:spPr>
          <a:xfrm>
            <a:off x="786384"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A</a:t>
            </a:r>
            <a:endParaRPr lang="en-US" sz="1800" dirty="0"/>
          </a:p>
        </p:txBody>
      </p:sp>
      <p:sp>
        <p:nvSpPr>
          <p:cNvPr id="8" name="Text 6"/>
          <p:cNvSpPr txBox="1"/>
          <p:nvPr/>
        </p:nvSpPr>
        <p:spPr>
          <a:xfrm>
            <a:off x="786384"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Hypovolemic only</a:t>
            </a:r>
            <a:endParaRPr lang="en-US" sz="1550" dirty="0"/>
          </a:p>
        </p:txBody>
      </p:sp>
      <p:sp>
        <p:nvSpPr>
          <p:cNvPr id="9" name="Shape 7"/>
          <p:cNvSpPr/>
          <p:nvPr/>
        </p:nvSpPr>
        <p:spPr>
          <a:xfrm>
            <a:off x="3399282"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3618738" y="3090672"/>
            <a:ext cx="420624" cy="420624"/>
          </a:xfrm>
          <a:prstGeom prst="ellipse">
            <a:avLst/>
          </a:prstGeom>
          <a:solidFill>
            <a:srgbClr val="7A1220"/>
          </a:solidFill>
          <a:ln/>
        </p:spPr>
      </p:sp>
      <p:sp>
        <p:nvSpPr>
          <p:cNvPr id="11" name="Text 9"/>
          <p:cNvSpPr txBox="1"/>
          <p:nvPr/>
        </p:nvSpPr>
        <p:spPr>
          <a:xfrm>
            <a:off x="3618738"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B</a:t>
            </a:r>
            <a:endParaRPr lang="en-US" sz="1800" dirty="0"/>
          </a:p>
        </p:txBody>
      </p:sp>
      <p:sp>
        <p:nvSpPr>
          <p:cNvPr id="12" name="Text 10"/>
          <p:cNvSpPr txBox="1"/>
          <p:nvPr/>
        </p:nvSpPr>
        <p:spPr>
          <a:xfrm>
            <a:off x="3618738"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Obstructive only</a:t>
            </a:r>
            <a:endParaRPr lang="en-US" sz="1550" dirty="0"/>
          </a:p>
        </p:txBody>
      </p:sp>
      <p:sp>
        <p:nvSpPr>
          <p:cNvPr id="13" name="Shape 11"/>
          <p:cNvSpPr/>
          <p:nvPr/>
        </p:nvSpPr>
        <p:spPr>
          <a:xfrm>
            <a:off x="6231636"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4" name="Shape 12"/>
          <p:cNvSpPr/>
          <p:nvPr/>
        </p:nvSpPr>
        <p:spPr>
          <a:xfrm>
            <a:off x="6451092" y="3090672"/>
            <a:ext cx="420624" cy="420624"/>
          </a:xfrm>
          <a:prstGeom prst="ellipse">
            <a:avLst/>
          </a:prstGeom>
          <a:solidFill>
            <a:srgbClr val="7A1220"/>
          </a:solidFill>
          <a:ln/>
        </p:spPr>
      </p:sp>
      <p:sp>
        <p:nvSpPr>
          <p:cNvPr id="15" name="Text 13"/>
          <p:cNvSpPr txBox="1"/>
          <p:nvPr/>
        </p:nvSpPr>
        <p:spPr>
          <a:xfrm>
            <a:off x="6451092"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C</a:t>
            </a:r>
            <a:endParaRPr lang="en-US" sz="1800" dirty="0"/>
          </a:p>
        </p:txBody>
      </p:sp>
      <p:sp>
        <p:nvSpPr>
          <p:cNvPr id="16" name="Text 14"/>
          <p:cNvSpPr txBox="1"/>
          <p:nvPr/>
        </p:nvSpPr>
        <p:spPr>
          <a:xfrm>
            <a:off x="6451092"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Both at once</a:t>
            </a:r>
            <a:endParaRPr lang="en-US" sz="1550" dirty="0"/>
          </a:p>
        </p:txBody>
      </p:sp>
      <p:sp>
        <p:nvSpPr>
          <p:cNvPr id="17" name="Shape 15"/>
          <p:cNvSpPr/>
          <p:nvPr/>
        </p:nvSpPr>
        <p:spPr>
          <a:xfrm>
            <a:off x="9063990"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8" name="Shape 16"/>
          <p:cNvSpPr/>
          <p:nvPr/>
        </p:nvSpPr>
        <p:spPr>
          <a:xfrm>
            <a:off x="9283446" y="3090672"/>
            <a:ext cx="420624" cy="420624"/>
          </a:xfrm>
          <a:prstGeom prst="ellipse">
            <a:avLst/>
          </a:prstGeom>
          <a:solidFill>
            <a:srgbClr val="7A1220"/>
          </a:solidFill>
          <a:ln/>
        </p:spPr>
      </p:sp>
      <p:sp>
        <p:nvSpPr>
          <p:cNvPr id="19" name="Text 17"/>
          <p:cNvSpPr txBox="1"/>
          <p:nvPr/>
        </p:nvSpPr>
        <p:spPr>
          <a:xfrm>
            <a:off x="9283446"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D</a:t>
            </a:r>
            <a:endParaRPr lang="en-US" sz="1800" dirty="0"/>
          </a:p>
        </p:txBody>
      </p:sp>
      <p:sp>
        <p:nvSpPr>
          <p:cNvPr id="20" name="Text 18"/>
          <p:cNvSpPr txBox="1"/>
          <p:nvPr/>
        </p:nvSpPr>
        <p:spPr>
          <a:xfrm>
            <a:off x="9283446"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Neither — this is cardiogenic</a:t>
            </a:r>
            <a:endParaRPr lang="en-US" sz="1550" dirty="0"/>
          </a:p>
        </p:txBody>
      </p:sp>
      <p:sp>
        <p:nvSpPr>
          <p:cNvPr id="21" name="Shape 19"/>
          <p:cNvSpPr/>
          <p:nvPr/>
        </p:nvSpPr>
        <p:spPr>
          <a:xfrm>
            <a:off x="566928" y="5029200"/>
            <a:ext cx="11055096" cy="914400"/>
          </a:xfrm>
          <a:prstGeom prst="roundRect">
            <a:avLst>
              <a:gd name="adj" fmla="val 5000"/>
            </a:avLst>
          </a:prstGeom>
          <a:solidFill>
            <a:srgbClr val="FFFFFF"/>
          </a:solidFill>
          <a:ln w="12700">
            <a:solidFill>
              <a:srgbClr val="7A1220"/>
            </a:solidFill>
            <a:prstDash val="solid"/>
          </a:ln>
        </p:spPr>
      </p:sp>
      <p:sp>
        <p:nvSpPr>
          <p:cNvPr id="22" name="Text 20"/>
          <p:cNvSpPr txBox="1"/>
          <p:nvPr/>
        </p:nvSpPr>
        <p:spPr>
          <a:xfrm>
            <a:off x="886968" y="5029200"/>
            <a:ext cx="10415016" cy="914400"/>
          </a:xfrm>
          <a:prstGeom prst="rect">
            <a:avLst/>
          </a:prstGeom>
          <a:noFill/>
          <a:ln/>
        </p:spPr>
        <p:txBody>
          <a:bodyPr wrap="square" lIns="0" tIns="0" rIns="0" bIns="0" rtlCol="0" anchor="ctr"/>
          <a:lstStyle/>
          <a:p>
            <a:pPr indent="0" marL="0">
              <a:buNone/>
            </a:pPr>
            <a:r>
              <a:rPr lang="en-US" sz="1550" i="1" dirty="0">
                <a:solidFill>
                  <a:srgbClr val="22252B"/>
                </a:solidFill>
                <a:latin typeface="Calibri" pitchFamily="34" charset="0"/>
                <a:ea typeface="Calibri" pitchFamily="34" charset="-122"/>
                <a:cs typeface="Calibri" pitchFamily="34" charset="-120"/>
              </a:rPr>
              <a:t>OPTIONAL. Commit → discuss → I teach → revote.</a:t>
            </a:r>
            <a:endParaRPr lang="en-US" sz="15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Where this came from</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Public sources only — all verified 28 August 2026</a:t>
            </a:r>
            <a:endParaRPr lang="en-US" sz="1600" dirty="0"/>
          </a:p>
        </p:txBody>
      </p:sp>
      <p:sp>
        <p:nvSpPr>
          <p:cNvPr id="4" name="Text 2"/>
          <p:cNvSpPr txBox="1"/>
          <p:nvPr/>
        </p:nvSpPr>
        <p:spPr>
          <a:xfrm>
            <a:off x="566928" y="1828800"/>
            <a:ext cx="11055096" cy="4206240"/>
          </a:xfrm>
          <a:prstGeom prst="rect">
            <a:avLst/>
          </a:prstGeom>
          <a:noFill/>
          <a:ln/>
        </p:spPr>
        <p:txBody>
          <a:bodyPr wrap="square" lIns="0" tIns="0" rIns="0" bIns="0" rtlCol="0" anchor="t"/>
          <a:lstStyle/>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National EMS Education Standards, NHTSA, 2021 (amended 24 Feb 2025) — EMT competencies for shock and perfusion</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National EMS Scope of Practice Model, NHTSA, 2019 + Change Notices 1.0 and 2.0 (Aug 2021)</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NASEMSO National Model EMS Clinical Guidelines v3.0, March 2022 — shock categories, oxygen target, haemorrhage control, paediatric thresholds (adopted by Montana, Oct 2024)</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2024 AHA / American Red Cross Guidelines for First Aid, Circulation 2024 — positioning, oxygen cautions</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National Guideline for the Field Triage of Injured Patients, 2021/22 — age-adjusted thresholds and HR &gt; SBP</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Surviving Sepsis Campaign 2026, Intensive Care Medicine 52:863–936 (23 March 2026) — screening tools now preferred over qSOFA</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Guly HR, Bouamra O, Lecky FE. Resuscitation 2008;76(1):57–62 — incidence of neurogenic shock (19.3% in cervical cord injury)</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Roberts DJ, Leigh-Smith S, Faris PD, et al. Annals of Surgery 2015;261(6):1068–78 — tension pneumothorax presentation by ventilatory status</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Montana DLI, ECP Scope of Practice Document and EMT Medication Endorsement list; MAR Notice 2025-149 (rules renumbered to ARM 24.112, effective 1 Jan 2026)</a:t>
            </a:r>
            <a:endParaRPr lang="en-US" sz="1350" dirty="0"/>
          </a:p>
          <a:p>
            <a:pPr marL="342900" indent="-342900">
              <a:spcAft>
                <a:spcPts val="700"/>
              </a:spcAft>
              <a:buSzPct val="100000"/>
              <a:buChar char="•"/>
            </a:pPr>
            <a:r>
              <a:rPr lang="en-US" sz="1350" dirty="0">
                <a:solidFill>
                  <a:srgbClr val="22252B"/>
                </a:solidFill>
                <a:latin typeface="Calibri" pitchFamily="34" charset="0"/>
                <a:ea typeface="Calibri" pitchFamily="34" charset="-122"/>
                <a:cs typeface="Calibri" pitchFamily="34" charset="-120"/>
              </a:rPr>
              <a:t>NREMT EMT Examination Specifications — five job-task domains, exam launched Spring 2025</a:t>
            </a:r>
            <a:endParaRPr lang="en-US" sz="1350" dirty="0"/>
          </a:p>
        </p:txBody>
      </p:sp>
      <p:sp>
        <p:nvSpPr>
          <p:cNvPr id="5" name="Text 3"/>
          <p:cNvSpPr txBox="1"/>
          <p:nvPr/>
        </p:nvSpPr>
        <p:spPr>
          <a:xfrm>
            <a:off x="566928" y="6035040"/>
            <a:ext cx="11055096" cy="411480"/>
          </a:xfrm>
          <a:prstGeom prst="rect">
            <a:avLst/>
          </a:prstGeom>
          <a:noFill/>
          <a:ln/>
        </p:spPr>
        <p:txBody>
          <a:bodyPr wrap="square" lIns="0" tIns="0" rIns="0" bIns="0" rtlCol="0" anchor="ctr"/>
          <a:lstStyle/>
          <a:p>
            <a:pPr indent="0" marL="0">
              <a:buNone/>
            </a:pPr>
            <a:r>
              <a:rPr lang="en-US" sz="1250" i="1" dirty="0">
                <a:solidFill>
                  <a:srgbClr val="8A5A12"/>
                </a:solidFill>
                <a:latin typeface="Calibri" pitchFamily="34" charset="0"/>
                <a:ea typeface="Calibri" pitchFamily="34" charset="-122"/>
                <a:cs typeface="Calibri" pitchFamily="34" charset="-120"/>
              </a:rPr>
              <a:t>Version date of the Montana scope document could not be confirmed — two published copies carry different dates. Confirm with Montana DLI before printing this as a handout.</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Shock is not a number</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It is a supply problem, and it starts long before the cuff notices</a:t>
            </a:r>
            <a:endParaRPr lang="en-US" sz="1600" dirty="0"/>
          </a:p>
        </p:txBody>
      </p:sp>
      <p:sp>
        <p:nvSpPr>
          <p:cNvPr id="4" name="Shape 2"/>
          <p:cNvSpPr/>
          <p:nvPr/>
        </p:nvSpPr>
        <p:spPr>
          <a:xfrm>
            <a:off x="566928" y="1874520"/>
            <a:ext cx="5394960" cy="3611880"/>
          </a:xfrm>
          <a:prstGeom prst="roundRect">
            <a:avLst>
              <a:gd name="adj" fmla="val 151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Text 3"/>
          <p:cNvSpPr txBox="1"/>
          <p:nvPr/>
        </p:nvSpPr>
        <p:spPr>
          <a:xfrm>
            <a:off x="932688" y="2103120"/>
            <a:ext cx="4572000" cy="274320"/>
          </a:xfrm>
          <a:prstGeom prst="rect">
            <a:avLst/>
          </a:prstGeom>
          <a:noFill/>
          <a:ln/>
        </p:spPr>
        <p:txBody>
          <a:bodyPr wrap="square" lIns="0" tIns="0" rIns="0" bIns="0" rtlCol="0" anchor="ctr"/>
          <a:lstStyle/>
          <a:p>
            <a:pPr indent="0" marL="0">
              <a:buNone/>
            </a:pPr>
            <a:r>
              <a:rPr lang="en-US" sz="1250" b="1" spc="140" kern="0" dirty="0">
                <a:solidFill>
                  <a:srgbClr val="5D6470"/>
                </a:solidFill>
                <a:latin typeface="Calibri" pitchFamily="34" charset="0"/>
                <a:ea typeface="Calibri" pitchFamily="34" charset="-122"/>
                <a:cs typeface="Calibri" pitchFamily="34" charset="-120"/>
              </a:rPr>
              <a:t>Shock is</a:t>
            </a:r>
            <a:endParaRPr lang="en-US" sz="1250" dirty="0"/>
          </a:p>
        </p:txBody>
      </p:sp>
      <p:sp>
        <p:nvSpPr>
          <p:cNvPr id="6" name="Text 4"/>
          <p:cNvSpPr txBox="1"/>
          <p:nvPr/>
        </p:nvSpPr>
        <p:spPr>
          <a:xfrm>
            <a:off x="932688" y="2395728"/>
            <a:ext cx="4663440" cy="502920"/>
          </a:xfrm>
          <a:prstGeom prst="rect">
            <a:avLst/>
          </a:prstGeom>
          <a:noFill/>
          <a:ln/>
        </p:spPr>
        <p:txBody>
          <a:bodyPr wrap="square" lIns="0" tIns="0" rIns="0" bIns="0" rtlCol="0" anchor="ctr"/>
          <a:lstStyle/>
          <a:p>
            <a:pPr indent="0" marL="0">
              <a:buNone/>
            </a:pPr>
            <a:r>
              <a:rPr lang="en-US" sz="2900" b="1" dirty="0">
                <a:solidFill>
                  <a:srgbClr val="7A1220"/>
                </a:solidFill>
                <a:latin typeface="Cambria" pitchFamily="34" charset="0"/>
                <a:ea typeface="Cambria" pitchFamily="34" charset="-122"/>
                <a:cs typeface="Cambria" pitchFamily="34" charset="-120"/>
              </a:rPr>
              <a:t>inadequate perfusion</a:t>
            </a:r>
            <a:endParaRPr lang="en-US" sz="2900" dirty="0"/>
          </a:p>
        </p:txBody>
      </p:sp>
      <p:sp>
        <p:nvSpPr>
          <p:cNvPr id="7" name="Text 5"/>
          <p:cNvSpPr txBox="1"/>
          <p:nvPr/>
        </p:nvSpPr>
        <p:spPr>
          <a:xfrm>
            <a:off x="932688" y="2971800"/>
            <a:ext cx="4663440" cy="822960"/>
          </a:xfrm>
          <a:prstGeom prst="rect">
            <a:avLst/>
          </a:prstGeom>
          <a:noFill/>
          <a:ln/>
        </p:spPr>
        <p:txBody>
          <a:bodyPr wrap="square" lIns="0" tIns="0" rIns="0" bIns="0" rtlCol="0" anchor="ctr"/>
          <a:lstStyle/>
          <a:p>
            <a:pPr indent="0" marL="0">
              <a:buNone/>
            </a:pPr>
            <a:r>
              <a:rPr lang="en-US" sz="1650" dirty="0">
                <a:solidFill>
                  <a:srgbClr val="22252B"/>
                </a:solidFill>
                <a:latin typeface="Calibri" pitchFamily="34" charset="0"/>
                <a:ea typeface="Calibri" pitchFamily="34" charset="-122"/>
                <a:cs typeface="Calibri" pitchFamily="34" charset="-120"/>
              </a:rPr>
              <a:t>Not enough oxygenated blood reaching tissue to meet what that tissue needs right now.</a:t>
            </a:r>
            <a:endParaRPr lang="en-US" sz="1650" dirty="0"/>
          </a:p>
        </p:txBody>
      </p:sp>
      <p:sp>
        <p:nvSpPr>
          <p:cNvPr id="8" name="Text 6"/>
          <p:cNvSpPr txBox="1"/>
          <p:nvPr/>
        </p:nvSpPr>
        <p:spPr>
          <a:xfrm>
            <a:off x="932688" y="3886200"/>
            <a:ext cx="4663440" cy="1280160"/>
          </a:xfrm>
          <a:prstGeom prst="rect">
            <a:avLst/>
          </a:prstGeom>
          <a:noFill/>
          <a:ln/>
        </p:spPr>
        <p:txBody>
          <a:bodyPr wrap="square" lIns="0" tIns="0" rIns="0" bIns="0" rtlCol="0" anchor="ctr"/>
          <a:lstStyle/>
          <a:p>
            <a:pPr indent="0" marL="0">
              <a:buNone/>
            </a:pPr>
            <a:r>
              <a:rPr lang="en-US" sz="1550" dirty="0">
                <a:solidFill>
                  <a:srgbClr val="5D6470"/>
                </a:solidFill>
                <a:latin typeface="Calibri" pitchFamily="34" charset="0"/>
                <a:ea typeface="Calibri" pitchFamily="34" charset="-122"/>
                <a:cs typeface="Calibri" pitchFamily="34" charset="-120"/>
              </a:rPr>
              <a:t>Cells switch to burning fuel without oxygen. That works for minutes, not hours — and it makes acid the whole time.</a:t>
            </a:r>
            <a:endParaRPr lang="en-US" sz="1550" dirty="0"/>
          </a:p>
        </p:txBody>
      </p:sp>
      <p:sp>
        <p:nvSpPr>
          <p:cNvPr id="9" name="Shape 7"/>
          <p:cNvSpPr/>
          <p:nvPr/>
        </p:nvSpPr>
        <p:spPr>
          <a:xfrm>
            <a:off x="6309360" y="1874520"/>
            <a:ext cx="5312664" cy="3611880"/>
          </a:xfrm>
          <a:prstGeom prst="roundRect">
            <a:avLst>
              <a:gd name="adj" fmla="val 1519"/>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Text 8"/>
          <p:cNvSpPr txBox="1"/>
          <p:nvPr/>
        </p:nvSpPr>
        <p:spPr>
          <a:xfrm>
            <a:off x="6675120" y="2103120"/>
            <a:ext cx="4572000" cy="274320"/>
          </a:xfrm>
          <a:prstGeom prst="rect">
            <a:avLst/>
          </a:prstGeom>
          <a:noFill/>
          <a:ln/>
        </p:spPr>
        <p:txBody>
          <a:bodyPr wrap="square" lIns="0" tIns="0" rIns="0" bIns="0" rtlCol="0" anchor="ctr"/>
          <a:lstStyle/>
          <a:p>
            <a:pPr indent="0" marL="0">
              <a:buNone/>
            </a:pPr>
            <a:r>
              <a:rPr lang="en-US" sz="1250" b="1" spc="140" kern="0" dirty="0">
                <a:solidFill>
                  <a:srgbClr val="5D6470"/>
                </a:solidFill>
                <a:latin typeface="Calibri" pitchFamily="34" charset="0"/>
                <a:ea typeface="Calibri" pitchFamily="34" charset="-122"/>
                <a:cs typeface="Calibri" pitchFamily="34" charset="-120"/>
              </a:rPr>
              <a:t>Which means</a:t>
            </a:r>
            <a:endParaRPr lang="en-US" sz="1250" dirty="0"/>
          </a:p>
        </p:txBody>
      </p:sp>
      <p:sp>
        <p:nvSpPr>
          <p:cNvPr id="11" name="Text 9"/>
          <p:cNvSpPr txBox="1"/>
          <p:nvPr/>
        </p:nvSpPr>
        <p:spPr>
          <a:xfrm>
            <a:off x="6675120" y="2450592"/>
            <a:ext cx="5029200" cy="2834640"/>
          </a:xfrm>
          <a:prstGeom prst="rect">
            <a:avLst/>
          </a:prstGeom>
          <a:noFill/>
          <a:ln/>
        </p:spPr>
        <p:txBody>
          <a:bodyPr wrap="square" lIns="0" tIns="0" rIns="0" bIns="0" rtlCol="0" anchor="t"/>
          <a:lstStyle/>
          <a:p>
            <a:pPr marL="342900" indent="-342900">
              <a:spcAft>
                <a:spcPts val="1400"/>
              </a:spcAft>
              <a:buSzPct val="100000"/>
              <a:buChar char="•"/>
            </a:pPr>
            <a:r>
              <a:rPr lang="en-US" sz="1700" dirty="0">
                <a:solidFill>
                  <a:srgbClr val="22252B"/>
                </a:solidFill>
                <a:latin typeface="Calibri" pitchFamily="34" charset="0"/>
                <a:ea typeface="Calibri" pitchFamily="34" charset="-122"/>
                <a:cs typeface="Calibri" pitchFamily="34" charset="-120"/>
              </a:rPr>
              <a:t>A normal blood pressure does not rule shock out.</a:t>
            </a:r>
            <a:endParaRPr lang="en-US" sz="1700" dirty="0"/>
          </a:p>
          <a:p>
            <a:pPr marL="342900" indent="-342900">
              <a:spcAft>
                <a:spcPts val="1400"/>
              </a:spcAft>
              <a:buSzPct val="100000"/>
              <a:buChar char="•"/>
            </a:pPr>
            <a:r>
              <a:rPr lang="en-US" sz="1700" dirty="0">
                <a:solidFill>
                  <a:srgbClr val="22252B"/>
                </a:solidFill>
                <a:latin typeface="Calibri" pitchFamily="34" charset="0"/>
                <a:ea typeface="Calibri" pitchFamily="34" charset="-122"/>
                <a:cs typeface="Calibri" pitchFamily="34" charset="-120"/>
              </a:rPr>
              <a:t>A low blood pressure is a LATE finding — the body defends pressure until it can't.</a:t>
            </a:r>
            <a:endParaRPr lang="en-US" sz="1700" dirty="0"/>
          </a:p>
          <a:p>
            <a:pPr marL="342900" indent="-342900">
              <a:spcAft>
                <a:spcPts val="1400"/>
              </a:spcAft>
              <a:buSzPct val="100000"/>
              <a:buChar char="•"/>
            </a:pPr>
            <a:r>
              <a:rPr lang="en-US" sz="1700" dirty="0">
                <a:solidFill>
                  <a:srgbClr val="22252B"/>
                </a:solidFill>
                <a:latin typeface="Calibri" pitchFamily="34" charset="0"/>
                <a:ea typeface="Calibri" pitchFamily="34" charset="-122"/>
                <a:cs typeface="Calibri" pitchFamily="34" charset="-120"/>
              </a:rPr>
              <a:t>You will see shock in skin, pulse character, breathing and mental status before a cuff shows it.</a:t>
            </a:r>
            <a:endParaRPr lang="en-US" sz="1700" dirty="0"/>
          </a:p>
          <a:p>
            <a:pPr marL="342900" indent="-342900">
              <a:spcAft>
                <a:spcPts val="1400"/>
              </a:spcAft>
              <a:buSzPct val="100000"/>
              <a:buChar char="•"/>
            </a:pPr>
            <a:r>
              <a:rPr lang="en-US" sz="1700" dirty="0">
                <a:solidFill>
                  <a:srgbClr val="22252B"/>
                </a:solidFill>
                <a:latin typeface="Calibri" pitchFamily="34" charset="0"/>
                <a:ea typeface="Calibri" pitchFamily="34" charset="-122"/>
                <a:cs typeface="Calibri" pitchFamily="34" charset="-120"/>
              </a:rPr>
              <a:t>So the assessment that finds shock is the primary assessment, not the vital signs.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A0A11"/>
        </a:solidFill>
      </p:bgPr>
    </p:bg>
    <p:spTree>
      <p:nvGrpSpPr>
        <p:cNvPr id="1" name=""/>
        <p:cNvGrpSpPr/>
        <p:nvPr/>
      </p:nvGrpSpPr>
      <p:grpSpPr>
        <a:xfrm>
          <a:off x="0" y="0"/>
          <a:ext cx="0" cy="0"/>
          <a:chOff x="0" y="0"/>
          <a:chExt cx="0" cy="0"/>
        </a:xfrm>
      </p:grpSpPr>
      <p:sp>
        <p:nvSpPr>
          <p:cNvPr id="2" name="Shape 0"/>
          <p:cNvSpPr/>
          <p:nvPr/>
        </p:nvSpPr>
        <p:spPr>
          <a:xfrm>
            <a:off x="566928" y="2240280"/>
            <a:ext cx="566928" cy="566928"/>
          </a:xfrm>
          <a:prstGeom prst="ellipse">
            <a:avLst/>
          </a:prstGeom>
          <a:solidFill>
            <a:srgbClr val="7A1220"/>
          </a:solidFill>
          <a:ln/>
        </p:spPr>
      </p:sp>
      <p:sp>
        <p:nvSpPr>
          <p:cNvPr id="3" name="Text 1"/>
          <p:cNvSpPr txBox="1"/>
          <p:nvPr/>
        </p:nvSpPr>
        <p:spPr>
          <a:xfrm>
            <a:off x="1408176" y="2231136"/>
            <a:ext cx="7315200" cy="310896"/>
          </a:xfrm>
          <a:prstGeom prst="rect">
            <a:avLst/>
          </a:prstGeom>
          <a:noFill/>
          <a:ln/>
        </p:spPr>
        <p:txBody>
          <a:bodyPr wrap="square" lIns="0" tIns="0" rIns="0" bIns="0" rtlCol="0" anchor="ctr"/>
          <a:lstStyle/>
          <a:p>
            <a:pPr indent="0" marL="0">
              <a:buNone/>
            </a:pPr>
            <a:r>
              <a:rPr lang="en-US" sz="1300" b="1" spc="200" kern="0" dirty="0">
                <a:solidFill>
                  <a:srgbClr val="E3B8BF"/>
                </a:solidFill>
                <a:latin typeface="Calibri" pitchFamily="34" charset="0"/>
                <a:ea typeface="Calibri" pitchFamily="34" charset="-122"/>
                <a:cs typeface="Calibri" pitchFamily="34" charset="-120"/>
              </a:rPr>
              <a:t>PART ONE</a:t>
            </a:r>
            <a:endParaRPr lang="en-US" sz="1300" dirty="0"/>
          </a:p>
        </p:txBody>
      </p:sp>
      <p:sp>
        <p:nvSpPr>
          <p:cNvPr id="4" name="Text 2"/>
          <p:cNvSpPr txBox="1"/>
          <p:nvPr/>
        </p:nvSpPr>
        <p:spPr>
          <a:xfrm>
            <a:off x="1408176" y="2560320"/>
            <a:ext cx="10158984" cy="13716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Pump, pipes and fluid</a:t>
            </a:r>
            <a:endParaRPr lang="en-US" sz="4000" dirty="0"/>
          </a:p>
        </p:txBody>
      </p:sp>
      <p:sp>
        <p:nvSpPr>
          <p:cNvPr id="5" name="Text 3"/>
          <p:cNvSpPr txBox="1"/>
          <p:nvPr/>
        </p:nvSpPr>
        <p:spPr>
          <a:xfrm>
            <a:off x="1408176" y="3977640"/>
            <a:ext cx="9509760" cy="457200"/>
          </a:xfrm>
          <a:prstGeom prst="rect">
            <a:avLst/>
          </a:prstGeom>
          <a:noFill/>
          <a:ln/>
        </p:spPr>
        <p:txBody>
          <a:bodyPr wrap="square" lIns="0" tIns="0" rIns="0" bIns="0" rtlCol="0" anchor="ctr"/>
          <a:lstStyle/>
          <a:p>
            <a:pPr indent="0" marL="0">
              <a:buNone/>
            </a:pPr>
            <a:r>
              <a:rPr lang="en-US" sz="1900" dirty="0">
                <a:solidFill>
                  <a:srgbClr val="E3B8BF"/>
                </a:solidFill>
                <a:latin typeface="Calibri" pitchFamily="34" charset="0"/>
                <a:ea typeface="Calibri" pitchFamily="34" charset="-122"/>
                <a:cs typeface="Calibri" pitchFamily="34" charset="-120"/>
              </a:rPr>
              <a:t>Three things have to be right. Every kind of shock is one of them going wrong.</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Perfusion needs three things</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Break any one of them and you get shock</a:t>
            </a:r>
            <a:endParaRPr lang="en-US" sz="1600" dirty="0"/>
          </a:p>
        </p:txBody>
      </p:sp>
      <p:sp>
        <p:nvSpPr>
          <p:cNvPr id="4" name="Shape 2"/>
          <p:cNvSpPr/>
          <p:nvPr/>
        </p:nvSpPr>
        <p:spPr>
          <a:xfrm>
            <a:off x="566928" y="1920240"/>
            <a:ext cx="3520440" cy="2743200"/>
          </a:xfrm>
          <a:prstGeom prst="roundRect">
            <a:avLst>
              <a:gd name="adj" fmla="val 2000"/>
            </a:avLst>
          </a:prstGeom>
          <a:solidFill>
            <a:srgbClr val="E8EAF3"/>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Shape 3"/>
          <p:cNvSpPr/>
          <p:nvPr/>
        </p:nvSpPr>
        <p:spPr>
          <a:xfrm>
            <a:off x="886968" y="2212848"/>
            <a:ext cx="566928" cy="566928"/>
          </a:xfrm>
          <a:prstGeom prst="ellipse">
            <a:avLst/>
          </a:prstGeom>
          <a:solidFill>
            <a:srgbClr val="2F3C7E"/>
          </a:solidFill>
          <a:ln/>
        </p:spPr>
      </p:sp>
      <p:sp>
        <p:nvSpPr>
          <p:cNvPr id="6" name="Text 4"/>
          <p:cNvSpPr txBox="1"/>
          <p:nvPr/>
        </p:nvSpPr>
        <p:spPr>
          <a:xfrm>
            <a:off x="886968" y="2231136"/>
            <a:ext cx="566928" cy="548640"/>
          </a:xfrm>
          <a:prstGeom prst="rect">
            <a:avLst/>
          </a:prstGeom>
          <a:noFill/>
          <a:ln/>
        </p:spPr>
        <p:txBody>
          <a:bodyPr wrap="square" lIns="0" tIns="0" rIns="0" bIns="0"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7" name="Text 5"/>
          <p:cNvSpPr txBox="1"/>
          <p:nvPr/>
        </p:nvSpPr>
        <p:spPr>
          <a:xfrm>
            <a:off x="886968" y="2926080"/>
            <a:ext cx="2926080" cy="411480"/>
          </a:xfrm>
          <a:prstGeom prst="rect">
            <a:avLst/>
          </a:prstGeom>
          <a:noFill/>
          <a:ln/>
        </p:spPr>
        <p:txBody>
          <a:bodyPr wrap="square" lIns="0" tIns="0" rIns="0" bIns="0" rtlCol="0" anchor="ctr"/>
          <a:lstStyle/>
          <a:p>
            <a:pPr indent="0" marL="0">
              <a:buNone/>
            </a:pPr>
            <a:r>
              <a:rPr lang="en-US" sz="2500" b="1" dirty="0">
                <a:solidFill>
                  <a:srgbClr val="2F3C7E"/>
                </a:solidFill>
                <a:latin typeface="Cambria" pitchFamily="34" charset="0"/>
                <a:ea typeface="Cambria" pitchFamily="34" charset="-122"/>
                <a:cs typeface="Cambria" pitchFamily="34" charset="-120"/>
              </a:rPr>
              <a:t>PUMP</a:t>
            </a:r>
            <a:endParaRPr lang="en-US" sz="2500" dirty="0"/>
          </a:p>
        </p:txBody>
      </p:sp>
      <p:sp>
        <p:nvSpPr>
          <p:cNvPr id="8" name="Text 6"/>
          <p:cNvSpPr txBox="1"/>
          <p:nvPr/>
        </p:nvSpPr>
        <p:spPr>
          <a:xfrm>
            <a:off x="886968" y="3401568"/>
            <a:ext cx="2926080" cy="109728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A heart strong enough and fast enough — but not too fast — to move blood forward.</a:t>
            </a:r>
            <a:endParaRPr lang="en-US" sz="1550" dirty="0"/>
          </a:p>
        </p:txBody>
      </p:sp>
      <p:sp>
        <p:nvSpPr>
          <p:cNvPr id="9" name="Shape 7"/>
          <p:cNvSpPr/>
          <p:nvPr/>
        </p:nvSpPr>
        <p:spPr>
          <a:xfrm>
            <a:off x="4334256" y="1920240"/>
            <a:ext cx="3520440" cy="2743200"/>
          </a:xfrm>
          <a:prstGeom prst="roundRect">
            <a:avLst>
              <a:gd name="adj" fmla="val 2000"/>
            </a:avLst>
          </a:prstGeom>
          <a:solidFill>
            <a:srgbClr val="E6F1ED"/>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4654296" y="2212848"/>
            <a:ext cx="566928" cy="566928"/>
          </a:xfrm>
          <a:prstGeom prst="ellipse">
            <a:avLst/>
          </a:prstGeom>
          <a:solidFill>
            <a:srgbClr val="1F6F5C"/>
          </a:solidFill>
          <a:ln/>
        </p:spPr>
      </p:sp>
      <p:sp>
        <p:nvSpPr>
          <p:cNvPr id="11" name="Text 9"/>
          <p:cNvSpPr txBox="1"/>
          <p:nvPr/>
        </p:nvSpPr>
        <p:spPr>
          <a:xfrm>
            <a:off x="4654296" y="2231136"/>
            <a:ext cx="566928" cy="548640"/>
          </a:xfrm>
          <a:prstGeom prst="rect">
            <a:avLst/>
          </a:prstGeom>
          <a:noFill/>
          <a:ln/>
        </p:spPr>
        <p:txBody>
          <a:bodyPr wrap="square" lIns="0" tIns="0" rIns="0" bIns="0"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12" name="Text 10"/>
          <p:cNvSpPr txBox="1"/>
          <p:nvPr/>
        </p:nvSpPr>
        <p:spPr>
          <a:xfrm>
            <a:off x="4654296" y="2926080"/>
            <a:ext cx="2926080" cy="411480"/>
          </a:xfrm>
          <a:prstGeom prst="rect">
            <a:avLst/>
          </a:prstGeom>
          <a:noFill/>
          <a:ln/>
        </p:spPr>
        <p:txBody>
          <a:bodyPr wrap="square" lIns="0" tIns="0" rIns="0" bIns="0" rtlCol="0" anchor="ctr"/>
          <a:lstStyle/>
          <a:p>
            <a:pPr indent="0" marL="0">
              <a:buNone/>
            </a:pPr>
            <a:r>
              <a:rPr lang="en-US" sz="2500" b="1" dirty="0">
                <a:solidFill>
                  <a:srgbClr val="1F6F5C"/>
                </a:solidFill>
                <a:latin typeface="Cambria" pitchFamily="34" charset="0"/>
                <a:ea typeface="Cambria" pitchFamily="34" charset="-122"/>
                <a:cs typeface="Cambria" pitchFamily="34" charset="-120"/>
              </a:rPr>
              <a:t>PIPES</a:t>
            </a:r>
            <a:endParaRPr lang="en-US" sz="2500" dirty="0"/>
          </a:p>
        </p:txBody>
      </p:sp>
      <p:sp>
        <p:nvSpPr>
          <p:cNvPr id="13" name="Text 11"/>
          <p:cNvSpPr txBox="1"/>
          <p:nvPr/>
        </p:nvSpPr>
        <p:spPr>
          <a:xfrm>
            <a:off x="4654296" y="3401568"/>
            <a:ext cx="2926080" cy="109728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Vessels that can squeeze and relax to keep pressure and send blood where it's needed.</a:t>
            </a:r>
            <a:endParaRPr lang="en-US" sz="1550" dirty="0"/>
          </a:p>
        </p:txBody>
      </p:sp>
      <p:sp>
        <p:nvSpPr>
          <p:cNvPr id="14" name="Shape 12"/>
          <p:cNvSpPr/>
          <p:nvPr/>
        </p:nvSpPr>
        <p:spPr>
          <a:xfrm>
            <a:off x="8101584" y="1920240"/>
            <a:ext cx="3520440" cy="2743200"/>
          </a:xfrm>
          <a:prstGeom prst="roundRect">
            <a:avLst>
              <a:gd name="adj" fmla="val 2000"/>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5" name="Shape 13"/>
          <p:cNvSpPr/>
          <p:nvPr/>
        </p:nvSpPr>
        <p:spPr>
          <a:xfrm>
            <a:off x="8421624" y="2212848"/>
            <a:ext cx="566928" cy="566928"/>
          </a:xfrm>
          <a:prstGeom prst="ellipse">
            <a:avLst/>
          </a:prstGeom>
          <a:solidFill>
            <a:srgbClr val="7A1220"/>
          </a:solidFill>
          <a:ln/>
        </p:spPr>
      </p:sp>
      <p:sp>
        <p:nvSpPr>
          <p:cNvPr id="16" name="Text 14"/>
          <p:cNvSpPr txBox="1"/>
          <p:nvPr/>
        </p:nvSpPr>
        <p:spPr>
          <a:xfrm>
            <a:off x="8421624" y="2231136"/>
            <a:ext cx="566928" cy="548640"/>
          </a:xfrm>
          <a:prstGeom prst="rect">
            <a:avLst/>
          </a:prstGeom>
          <a:noFill/>
          <a:ln/>
        </p:spPr>
        <p:txBody>
          <a:bodyPr wrap="square" lIns="0" tIns="0" rIns="0" bIns="0"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17" name="Text 15"/>
          <p:cNvSpPr txBox="1"/>
          <p:nvPr/>
        </p:nvSpPr>
        <p:spPr>
          <a:xfrm>
            <a:off x="8421624" y="2926080"/>
            <a:ext cx="2926080" cy="411480"/>
          </a:xfrm>
          <a:prstGeom prst="rect">
            <a:avLst/>
          </a:prstGeom>
          <a:noFill/>
          <a:ln/>
        </p:spPr>
        <p:txBody>
          <a:bodyPr wrap="square" lIns="0" tIns="0" rIns="0" bIns="0" rtlCol="0" anchor="ctr"/>
          <a:lstStyle/>
          <a:p>
            <a:pPr indent="0" marL="0">
              <a:buNone/>
            </a:pPr>
            <a:r>
              <a:rPr lang="en-US" sz="2500" b="1" dirty="0">
                <a:solidFill>
                  <a:srgbClr val="7A1220"/>
                </a:solidFill>
                <a:latin typeface="Cambria" pitchFamily="34" charset="0"/>
                <a:ea typeface="Cambria" pitchFamily="34" charset="-122"/>
                <a:cs typeface="Cambria" pitchFamily="34" charset="-120"/>
              </a:rPr>
              <a:t>FLUID</a:t>
            </a:r>
            <a:endParaRPr lang="en-US" sz="2500" dirty="0"/>
          </a:p>
        </p:txBody>
      </p:sp>
      <p:sp>
        <p:nvSpPr>
          <p:cNvPr id="18" name="Text 16"/>
          <p:cNvSpPr txBox="1"/>
          <p:nvPr/>
        </p:nvSpPr>
        <p:spPr>
          <a:xfrm>
            <a:off x="8421624" y="3401568"/>
            <a:ext cx="2926080" cy="109728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Enough blood in the system to be pumped, carrying enough haemoglobin to matter.</a:t>
            </a:r>
            <a:endParaRPr lang="en-US" sz="1550" dirty="0"/>
          </a:p>
        </p:txBody>
      </p:sp>
      <p:sp>
        <p:nvSpPr>
          <p:cNvPr id="19" name="Text 17"/>
          <p:cNvSpPr txBox="1"/>
          <p:nvPr/>
        </p:nvSpPr>
        <p:spPr>
          <a:xfrm>
            <a:off x="566928" y="4983480"/>
            <a:ext cx="11055096" cy="457200"/>
          </a:xfrm>
          <a:prstGeom prst="rect">
            <a:avLst/>
          </a:prstGeom>
          <a:noFill/>
          <a:ln/>
        </p:spPr>
        <p:txBody>
          <a:bodyPr wrap="square" lIns="0" tIns="0" rIns="0" bIns="0" rtlCol="0" anchor="ctr"/>
          <a:lstStyle/>
          <a:p>
            <a:pPr indent="0" marL="0">
              <a:buNone/>
            </a:pPr>
            <a:r>
              <a:rPr lang="en-US" sz="1700" i="1" dirty="0">
                <a:solidFill>
                  <a:srgbClr val="5D6470"/>
                </a:solidFill>
                <a:latin typeface="Calibri" pitchFamily="34" charset="0"/>
                <a:ea typeface="Calibri" pitchFamily="34" charset="-122"/>
                <a:cs typeface="Calibri" pitchFamily="34" charset="-120"/>
              </a:rPr>
              <a:t>Plus one more: something can physically get in the way of a pump and pipes that are both working fine.</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What you see first is the body fighting back</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Every early sign of shock is the sympathetic response, not the failure</a:t>
            </a:r>
            <a:endParaRPr lang="en-US" sz="1600" dirty="0"/>
          </a:p>
        </p:txBody>
      </p:sp>
      <p:sp>
        <p:nvSpPr>
          <p:cNvPr id="4" name="Text 2"/>
          <p:cNvSpPr txBox="1"/>
          <p:nvPr/>
        </p:nvSpPr>
        <p:spPr>
          <a:xfrm>
            <a:off x="566928" y="1755648"/>
            <a:ext cx="310896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THE BODY DOES</a:t>
            </a:r>
            <a:endParaRPr lang="en-US" sz="1150" dirty="0"/>
          </a:p>
        </p:txBody>
      </p:sp>
      <p:sp>
        <p:nvSpPr>
          <p:cNvPr id="5" name="Text 3"/>
          <p:cNvSpPr txBox="1"/>
          <p:nvPr/>
        </p:nvSpPr>
        <p:spPr>
          <a:xfrm>
            <a:off x="4224528" y="1755648"/>
            <a:ext cx="310896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BECAUSE</a:t>
            </a:r>
            <a:endParaRPr lang="en-US" sz="1150" dirty="0"/>
          </a:p>
        </p:txBody>
      </p:sp>
      <p:sp>
        <p:nvSpPr>
          <p:cNvPr id="6" name="Text 4"/>
          <p:cNvSpPr txBox="1"/>
          <p:nvPr/>
        </p:nvSpPr>
        <p:spPr>
          <a:xfrm>
            <a:off x="7973568" y="1755648"/>
            <a:ext cx="3291840" cy="274320"/>
          </a:xfrm>
          <a:prstGeom prst="rect">
            <a:avLst/>
          </a:prstGeom>
          <a:noFill/>
          <a:ln/>
        </p:spPr>
        <p:txBody>
          <a:bodyPr wrap="square" lIns="0" tIns="0" rIns="0" bIns="0" rtlCol="0" anchor="ctr"/>
          <a:lstStyle/>
          <a:p>
            <a:pPr indent="0" marL="0">
              <a:buNone/>
            </a:pPr>
            <a:r>
              <a:rPr lang="en-US" sz="1150" b="1" spc="140" kern="0" dirty="0">
                <a:solidFill>
                  <a:srgbClr val="5D6470"/>
                </a:solidFill>
                <a:latin typeface="Calibri" pitchFamily="34" charset="0"/>
                <a:ea typeface="Calibri" pitchFamily="34" charset="-122"/>
                <a:cs typeface="Calibri" pitchFamily="34" charset="-120"/>
              </a:rPr>
              <a:t>SO YOU SEE</a:t>
            </a:r>
            <a:endParaRPr lang="en-US" sz="1150" dirty="0"/>
          </a:p>
        </p:txBody>
      </p:sp>
      <p:sp>
        <p:nvSpPr>
          <p:cNvPr id="7" name="Shape 5"/>
          <p:cNvSpPr/>
          <p:nvPr/>
        </p:nvSpPr>
        <p:spPr>
          <a:xfrm>
            <a:off x="457200" y="2011680"/>
            <a:ext cx="11274552" cy="731520"/>
          </a:xfrm>
          <a:prstGeom prst="rect">
            <a:avLst/>
          </a:prstGeom>
          <a:solidFill>
            <a:srgbClr val="F7F8FA"/>
          </a:solidFill>
          <a:ln w="12700">
            <a:solidFill>
              <a:srgbClr val="F7F8FA"/>
            </a:solidFill>
            <a:prstDash val="solid"/>
          </a:ln>
        </p:spPr>
      </p:sp>
      <p:sp>
        <p:nvSpPr>
          <p:cNvPr id="8" name="Text 6"/>
          <p:cNvSpPr txBox="1"/>
          <p:nvPr/>
        </p:nvSpPr>
        <p:spPr>
          <a:xfrm>
            <a:off x="566928" y="2084832"/>
            <a:ext cx="3383280" cy="640080"/>
          </a:xfrm>
          <a:prstGeom prst="rect">
            <a:avLst/>
          </a:prstGeom>
          <a:noFill/>
          <a:ln/>
        </p:spPr>
        <p:txBody>
          <a:bodyPr wrap="square" lIns="0" tIns="0" rIns="0" bIns="0" rtlCol="0" anchor="ctr"/>
          <a:lstStyle/>
          <a:p>
            <a:pPr indent="0" marL="0">
              <a:buNone/>
            </a:pPr>
            <a:r>
              <a:rPr lang="en-US" sz="1550" b="1" dirty="0">
                <a:solidFill>
                  <a:srgbClr val="22252B"/>
                </a:solidFill>
                <a:latin typeface="Calibri" pitchFamily="34" charset="0"/>
                <a:ea typeface="Calibri" pitchFamily="34" charset="-122"/>
                <a:cs typeface="Calibri" pitchFamily="34" charset="-120"/>
              </a:rPr>
              <a:t>Heart speeds up</a:t>
            </a:r>
            <a:endParaRPr lang="en-US" sz="1550" dirty="0"/>
          </a:p>
        </p:txBody>
      </p:sp>
      <p:sp>
        <p:nvSpPr>
          <p:cNvPr id="9" name="Text 7"/>
          <p:cNvSpPr txBox="1"/>
          <p:nvPr/>
        </p:nvSpPr>
        <p:spPr>
          <a:xfrm>
            <a:off x="4224528" y="2084832"/>
            <a:ext cx="3566160" cy="640080"/>
          </a:xfrm>
          <a:prstGeom prst="rect">
            <a:avLst/>
          </a:prstGeom>
          <a:noFill/>
          <a:ln/>
        </p:spPr>
        <p:txBody>
          <a:bodyPr wrap="square" lIns="0" tIns="0" rIns="0" bIns="0" rtlCol="0" anchor="ctr"/>
          <a:lstStyle/>
          <a:p>
            <a:pPr indent="0" marL="0">
              <a:buNone/>
            </a:pPr>
            <a:r>
              <a:rPr lang="en-US" sz="1500" dirty="0">
                <a:solidFill>
                  <a:srgbClr val="5D6470"/>
                </a:solidFill>
                <a:latin typeface="Calibri" pitchFamily="34" charset="0"/>
                <a:ea typeface="Calibri" pitchFamily="34" charset="-122"/>
                <a:cs typeface="Calibri" pitchFamily="34" charset="-120"/>
              </a:rPr>
              <a:t>Move the remaining blood around faster</a:t>
            </a:r>
            <a:endParaRPr lang="en-US" sz="1500" dirty="0"/>
          </a:p>
        </p:txBody>
      </p:sp>
      <p:sp>
        <p:nvSpPr>
          <p:cNvPr id="10" name="Text 8"/>
          <p:cNvSpPr txBox="1"/>
          <p:nvPr/>
        </p:nvSpPr>
        <p:spPr>
          <a:xfrm>
            <a:off x="7973568" y="2084832"/>
            <a:ext cx="3566160" cy="640080"/>
          </a:xfrm>
          <a:prstGeom prst="rect">
            <a:avLst/>
          </a:prstGeom>
          <a:noFill/>
          <a:ln/>
        </p:spPr>
        <p:txBody>
          <a:bodyPr wrap="square" lIns="0" tIns="0" rIns="0" bIns="0" rtlCol="0" anchor="ctr"/>
          <a:lstStyle/>
          <a:p>
            <a:pPr indent="0" marL="0">
              <a:buNone/>
            </a:pPr>
            <a:r>
              <a:rPr lang="en-US" sz="1500" b="1" dirty="0">
                <a:solidFill>
                  <a:srgbClr val="7A1220"/>
                </a:solidFill>
                <a:latin typeface="Calibri" pitchFamily="34" charset="0"/>
                <a:ea typeface="Calibri" pitchFamily="34" charset="-122"/>
                <a:cs typeface="Calibri" pitchFamily="34" charset="-120"/>
              </a:rPr>
              <a:t>Tachycardia — usually the FIRST sign in an adult</a:t>
            </a:r>
            <a:endParaRPr lang="en-US" sz="1500" dirty="0"/>
          </a:p>
        </p:txBody>
      </p:sp>
      <p:sp>
        <p:nvSpPr>
          <p:cNvPr id="11" name="Text 9"/>
          <p:cNvSpPr txBox="1"/>
          <p:nvPr/>
        </p:nvSpPr>
        <p:spPr>
          <a:xfrm>
            <a:off x="566928" y="2871216"/>
            <a:ext cx="3383280" cy="640080"/>
          </a:xfrm>
          <a:prstGeom prst="rect">
            <a:avLst/>
          </a:prstGeom>
          <a:noFill/>
          <a:ln/>
        </p:spPr>
        <p:txBody>
          <a:bodyPr wrap="square" lIns="0" tIns="0" rIns="0" bIns="0" rtlCol="0" anchor="ctr"/>
          <a:lstStyle/>
          <a:p>
            <a:pPr indent="0" marL="0">
              <a:buNone/>
            </a:pPr>
            <a:r>
              <a:rPr lang="en-US" sz="1550" b="1" dirty="0">
                <a:solidFill>
                  <a:srgbClr val="22252B"/>
                </a:solidFill>
                <a:latin typeface="Calibri" pitchFamily="34" charset="0"/>
                <a:ea typeface="Calibri" pitchFamily="34" charset="-122"/>
                <a:cs typeface="Calibri" pitchFamily="34" charset="-120"/>
              </a:rPr>
              <a:t>Vessels clamp down</a:t>
            </a:r>
            <a:endParaRPr lang="en-US" sz="1550" dirty="0"/>
          </a:p>
        </p:txBody>
      </p:sp>
      <p:sp>
        <p:nvSpPr>
          <p:cNvPr id="12" name="Text 10"/>
          <p:cNvSpPr txBox="1"/>
          <p:nvPr/>
        </p:nvSpPr>
        <p:spPr>
          <a:xfrm>
            <a:off x="4224528" y="2871216"/>
            <a:ext cx="3566160" cy="640080"/>
          </a:xfrm>
          <a:prstGeom prst="rect">
            <a:avLst/>
          </a:prstGeom>
          <a:noFill/>
          <a:ln/>
        </p:spPr>
        <p:txBody>
          <a:bodyPr wrap="square" lIns="0" tIns="0" rIns="0" bIns="0" rtlCol="0" anchor="ctr"/>
          <a:lstStyle/>
          <a:p>
            <a:pPr indent="0" marL="0">
              <a:buNone/>
            </a:pPr>
            <a:r>
              <a:rPr lang="en-US" sz="1500" dirty="0">
                <a:solidFill>
                  <a:srgbClr val="5D6470"/>
                </a:solidFill>
                <a:latin typeface="Calibri" pitchFamily="34" charset="0"/>
                <a:ea typeface="Calibri" pitchFamily="34" charset="-122"/>
                <a:cs typeface="Calibri" pitchFamily="34" charset="-120"/>
              </a:rPr>
              <a:t>Protect the brain and heart, sacrifice skin and gut</a:t>
            </a:r>
            <a:endParaRPr lang="en-US" sz="1500" dirty="0"/>
          </a:p>
        </p:txBody>
      </p:sp>
      <p:sp>
        <p:nvSpPr>
          <p:cNvPr id="13" name="Text 11"/>
          <p:cNvSpPr txBox="1"/>
          <p:nvPr/>
        </p:nvSpPr>
        <p:spPr>
          <a:xfrm>
            <a:off x="7973568" y="2871216"/>
            <a:ext cx="3566160" cy="640080"/>
          </a:xfrm>
          <a:prstGeom prst="rect">
            <a:avLst/>
          </a:prstGeom>
          <a:noFill/>
          <a:ln/>
        </p:spPr>
        <p:txBody>
          <a:bodyPr wrap="square" lIns="0" tIns="0" rIns="0" bIns="0" rtlCol="0" anchor="ctr"/>
          <a:lstStyle/>
          <a:p>
            <a:pPr indent="0" marL="0">
              <a:buNone/>
            </a:pPr>
            <a:r>
              <a:rPr lang="en-US" sz="1500" b="1" dirty="0">
                <a:solidFill>
                  <a:srgbClr val="7A1220"/>
                </a:solidFill>
                <a:latin typeface="Calibri" pitchFamily="34" charset="0"/>
                <a:ea typeface="Calibri" pitchFamily="34" charset="-122"/>
                <a:cs typeface="Calibri" pitchFamily="34" charset="-120"/>
              </a:rPr>
              <a:t>Cool, pale, damp skin. Slow cap refill</a:t>
            </a:r>
            <a:endParaRPr lang="en-US" sz="1500" dirty="0"/>
          </a:p>
        </p:txBody>
      </p:sp>
      <p:sp>
        <p:nvSpPr>
          <p:cNvPr id="14" name="Shape 12"/>
          <p:cNvSpPr/>
          <p:nvPr/>
        </p:nvSpPr>
        <p:spPr>
          <a:xfrm>
            <a:off x="457200" y="3584448"/>
            <a:ext cx="11274552" cy="731520"/>
          </a:xfrm>
          <a:prstGeom prst="rect">
            <a:avLst/>
          </a:prstGeom>
          <a:solidFill>
            <a:srgbClr val="F7F8FA"/>
          </a:solidFill>
          <a:ln w="12700">
            <a:solidFill>
              <a:srgbClr val="F7F8FA"/>
            </a:solidFill>
            <a:prstDash val="solid"/>
          </a:ln>
        </p:spPr>
      </p:sp>
      <p:sp>
        <p:nvSpPr>
          <p:cNvPr id="15" name="Text 13"/>
          <p:cNvSpPr txBox="1"/>
          <p:nvPr/>
        </p:nvSpPr>
        <p:spPr>
          <a:xfrm>
            <a:off x="566928" y="3657600"/>
            <a:ext cx="3383280" cy="640080"/>
          </a:xfrm>
          <a:prstGeom prst="rect">
            <a:avLst/>
          </a:prstGeom>
          <a:noFill/>
          <a:ln/>
        </p:spPr>
        <p:txBody>
          <a:bodyPr wrap="square" lIns="0" tIns="0" rIns="0" bIns="0" rtlCol="0" anchor="ctr"/>
          <a:lstStyle/>
          <a:p>
            <a:pPr indent="0" marL="0">
              <a:buNone/>
            </a:pPr>
            <a:r>
              <a:rPr lang="en-US" sz="1550" b="1" dirty="0">
                <a:solidFill>
                  <a:srgbClr val="22252B"/>
                </a:solidFill>
                <a:latin typeface="Calibri" pitchFamily="34" charset="0"/>
                <a:ea typeface="Calibri" pitchFamily="34" charset="-122"/>
                <a:cs typeface="Calibri" pitchFamily="34" charset="-120"/>
              </a:rPr>
              <a:t>Diastolic rises</a:t>
            </a:r>
            <a:endParaRPr lang="en-US" sz="1550" dirty="0"/>
          </a:p>
        </p:txBody>
      </p:sp>
      <p:sp>
        <p:nvSpPr>
          <p:cNvPr id="16" name="Text 14"/>
          <p:cNvSpPr txBox="1"/>
          <p:nvPr/>
        </p:nvSpPr>
        <p:spPr>
          <a:xfrm>
            <a:off x="4224528" y="3657600"/>
            <a:ext cx="3566160" cy="640080"/>
          </a:xfrm>
          <a:prstGeom prst="rect">
            <a:avLst/>
          </a:prstGeom>
          <a:noFill/>
          <a:ln/>
        </p:spPr>
        <p:txBody>
          <a:bodyPr wrap="square" lIns="0" tIns="0" rIns="0" bIns="0" rtlCol="0" anchor="ctr"/>
          <a:lstStyle/>
          <a:p>
            <a:pPr indent="0" marL="0">
              <a:buNone/>
            </a:pPr>
            <a:r>
              <a:rPr lang="en-US" sz="1500" dirty="0">
                <a:solidFill>
                  <a:srgbClr val="5D6470"/>
                </a:solidFill>
                <a:latin typeface="Calibri" pitchFamily="34" charset="0"/>
                <a:ea typeface="Calibri" pitchFamily="34" charset="-122"/>
                <a:cs typeface="Calibri" pitchFamily="34" charset="-120"/>
              </a:rPr>
              <a:t>That squeeze shows up as the bottom number</a:t>
            </a:r>
            <a:endParaRPr lang="en-US" sz="1500" dirty="0"/>
          </a:p>
        </p:txBody>
      </p:sp>
      <p:sp>
        <p:nvSpPr>
          <p:cNvPr id="17" name="Text 15"/>
          <p:cNvSpPr txBox="1"/>
          <p:nvPr/>
        </p:nvSpPr>
        <p:spPr>
          <a:xfrm>
            <a:off x="7973568" y="3657600"/>
            <a:ext cx="3566160" cy="640080"/>
          </a:xfrm>
          <a:prstGeom prst="rect">
            <a:avLst/>
          </a:prstGeom>
          <a:noFill/>
          <a:ln/>
        </p:spPr>
        <p:txBody>
          <a:bodyPr wrap="square" lIns="0" tIns="0" rIns="0" bIns="0" rtlCol="0" anchor="ctr"/>
          <a:lstStyle/>
          <a:p>
            <a:pPr indent="0" marL="0">
              <a:buNone/>
            </a:pPr>
            <a:r>
              <a:rPr lang="en-US" sz="1500" b="1" dirty="0">
                <a:solidFill>
                  <a:srgbClr val="7A1220"/>
                </a:solidFill>
                <a:latin typeface="Calibri" pitchFamily="34" charset="0"/>
                <a:ea typeface="Calibri" pitchFamily="34" charset="-122"/>
                <a:cs typeface="Calibri" pitchFamily="34" charset="-120"/>
              </a:rPr>
              <a:t>Narrowing pulse pressure</a:t>
            </a:r>
            <a:endParaRPr lang="en-US" sz="1500" dirty="0"/>
          </a:p>
        </p:txBody>
      </p:sp>
      <p:sp>
        <p:nvSpPr>
          <p:cNvPr id="18" name="Text 16"/>
          <p:cNvSpPr txBox="1"/>
          <p:nvPr/>
        </p:nvSpPr>
        <p:spPr>
          <a:xfrm>
            <a:off x="566928" y="4443984"/>
            <a:ext cx="3383280" cy="640080"/>
          </a:xfrm>
          <a:prstGeom prst="rect">
            <a:avLst/>
          </a:prstGeom>
          <a:noFill/>
          <a:ln/>
        </p:spPr>
        <p:txBody>
          <a:bodyPr wrap="square" lIns="0" tIns="0" rIns="0" bIns="0" rtlCol="0" anchor="ctr"/>
          <a:lstStyle/>
          <a:p>
            <a:pPr indent="0" marL="0">
              <a:buNone/>
            </a:pPr>
            <a:r>
              <a:rPr lang="en-US" sz="1550" b="1" dirty="0">
                <a:solidFill>
                  <a:srgbClr val="22252B"/>
                </a:solidFill>
                <a:latin typeface="Calibri" pitchFamily="34" charset="0"/>
                <a:ea typeface="Calibri" pitchFamily="34" charset="-122"/>
                <a:cs typeface="Calibri" pitchFamily="34" charset="-120"/>
              </a:rPr>
              <a:t>Breathing speeds up</a:t>
            </a:r>
            <a:endParaRPr lang="en-US" sz="1550" dirty="0"/>
          </a:p>
        </p:txBody>
      </p:sp>
      <p:sp>
        <p:nvSpPr>
          <p:cNvPr id="19" name="Text 17"/>
          <p:cNvSpPr txBox="1"/>
          <p:nvPr/>
        </p:nvSpPr>
        <p:spPr>
          <a:xfrm>
            <a:off x="4224528" y="4443984"/>
            <a:ext cx="3566160" cy="640080"/>
          </a:xfrm>
          <a:prstGeom prst="rect">
            <a:avLst/>
          </a:prstGeom>
          <a:noFill/>
          <a:ln/>
        </p:spPr>
        <p:txBody>
          <a:bodyPr wrap="square" lIns="0" tIns="0" rIns="0" bIns="0" rtlCol="0" anchor="ctr"/>
          <a:lstStyle/>
          <a:p>
            <a:pPr indent="0" marL="0">
              <a:buNone/>
            </a:pPr>
            <a:r>
              <a:rPr lang="en-US" sz="1500" dirty="0">
                <a:solidFill>
                  <a:srgbClr val="5D6470"/>
                </a:solidFill>
                <a:latin typeface="Calibri" pitchFamily="34" charset="0"/>
                <a:ea typeface="Calibri" pitchFamily="34" charset="-122"/>
                <a:cs typeface="Calibri" pitchFamily="34" charset="-120"/>
              </a:rPr>
              <a:t>Blow off the acid the cells are making</a:t>
            </a:r>
            <a:endParaRPr lang="en-US" sz="1500" dirty="0"/>
          </a:p>
        </p:txBody>
      </p:sp>
      <p:sp>
        <p:nvSpPr>
          <p:cNvPr id="20" name="Text 18"/>
          <p:cNvSpPr txBox="1"/>
          <p:nvPr/>
        </p:nvSpPr>
        <p:spPr>
          <a:xfrm>
            <a:off x="7973568" y="4443984"/>
            <a:ext cx="3566160" cy="640080"/>
          </a:xfrm>
          <a:prstGeom prst="rect">
            <a:avLst/>
          </a:prstGeom>
          <a:noFill/>
          <a:ln/>
        </p:spPr>
        <p:txBody>
          <a:bodyPr wrap="square" lIns="0" tIns="0" rIns="0" bIns="0" rtlCol="0" anchor="ctr"/>
          <a:lstStyle/>
          <a:p>
            <a:pPr indent="0" marL="0">
              <a:buNone/>
            </a:pPr>
            <a:r>
              <a:rPr lang="en-US" sz="1500" b="1" dirty="0">
                <a:solidFill>
                  <a:srgbClr val="7A1220"/>
                </a:solidFill>
                <a:latin typeface="Calibri" pitchFamily="34" charset="0"/>
                <a:ea typeface="Calibri" pitchFamily="34" charset="-122"/>
                <a:cs typeface="Calibri" pitchFamily="34" charset="-120"/>
              </a:rPr>
              <a:t>Tachypnoea, often before anything else</a:t>
            </a:r>
            <a:endParaRPr lang="en-US" sz="1500" dirty="0"/>
          </a:p>
        </p:txBody>
      </p:sp>
      <p:sp>
        <p:nvSpPr>
          <p:cNvPr id="21" name="Shape 19"/>
          <p:cNvSpPr/>
          <p:nvPr/>
        </p:nvSpPr>
        <p:spPr>
          <a:xfrm>
            <a:off x="457200" y="5157216"/>
            <a:ext cx="11274552" cy="731520"/>
          </a:xfrm>
          <a:prstGeom prst="rect">
            <a:avLst/>
          </a:prstGeom>
          <a:solidFill>
            <a:srgbClr val="F7F8FA"/>
          </a:solidFill>
          <a:ln w="12700">
            <a:solidFill>
              <a:srgbClr val="F7F8FA"/>
            </a:solidFill>
            <a:prstDash val="solid"/>
          </a:ln>
        </p:spPr>
      </p:sp>
      <p:sp>
        <p:nvSpPr>
          <p:cNvPr id="22" name="Text 20"/>
          <p:cNvSpPr txBox="1"/>
          <p:nvPr/>
        </p:nvSpPr>
        <p:spPr>
          <a:xfrm>
            <a:off x="566928" y="5230368"/>
            <a:ext cx="3383280" cy="640080"/>
          </a:xfrm>
          <a:prstGeom prst="rect">
            <a:avLst/>
          </a:prstGeom>
          <a:noFill/>
          <a:ln/>
        </p:spPr>
        <p:txBody>
          <a:bodyPr wrap="square" lIns="0" tIns="0" rIns="0" bIns="0" rtlCol="0" anchor="ctr"/>
          <a:lstStyle/>
          <a:p>
            <a:pPr indent="0" marL="0">
              <a:buNone/>
            </a:pPr>
            <a:r>
              <a:rPr lang="en-US" sz="1550" b="1" dirty="0">
                <a:solidFill>
                  <a:srgbClr val="22252B"/>
                </a:solidFill>
                <a:latin typeface="Calibri" pitchFamily="34" charset="0"/>
                <a:ea typeface="Calibri" pitchFamily="34" charset="-122"/>
                <a:cs typeface="Calibri" pitchFamily="34" charset="-120"/>
              </a:rPr>
              <a:t>Brain gets less</a:t>
            </a:r>
            <a:endParaRPr lang="en-US" sz="1550" dirty="0"/>
          </a:p>
        </p:txBody>
      </p:sp>
      <p:sp>
        <p:nvSpPr>
          <p:cNvPr id="23" name="Text 21"/>
          <p:cNvSpPr txBox="1"/>
          <p:nvPr/>
        </p:nvSpPr>
        <p:spPr>
          <a:xfrm>
            <a:off x="4224528" y="5230368"/>
            <a:ext cx="3566160" cy="640080"/>
          </a:xfrm>
          <a:prstGeom prst="rect">
            <a:avLst/>
          </a:prstGeom>
          <a:noFill/>
          <a:ln/>
        </p:spPr>
        <p:txBody>
          <a:bodyPr wrap="square" lIns="0" tIns="0" rIns="0" bIns="0" rtlCol="0" anchor="ctr"/>
          <a:lstStyle/>
          <a:p>
            <a:pPr indent="0" marL="0">
              <a:buNone/>
            </a:pPr>
            <a:r>
              <a:rPr lang="en-US" sz="1500" dirty="0">
                <a:solidFill>
                  <a:srgbClr val="5D6470"/>
                </a:solidFill>
                <a:latin typeface="Calibri" pitchFamily="34" charset="0"/>
                <a:ea typeface="Calibri" pitchFamily="34" charset="-122"/>
                <a:cs typeface="Calibri" pitchFamily="34" charset="-120"/>
              </a:rPr>
              <a:t>Even a well-defended brain notices</a:t>
            </a:r>
            <a:endParaRPr lang="en-US" sz="1500" dirty="0"/>
          </a:p>
        </p:txBody>
      </p:sp>
      <p:sp>
        <p:nvSpPr>
          <p:cNvPr id="24" name="Text 22"/>
          <p:cNvSpPr txBox="1"/>
          <p:nvPr/>
        </p:nvSpPr>
        <p:spPr>
          <a:xfrm>
            <a:off x="7973568" y="5230368"/>
            <a:ext cx="3566160" cy="640080"/>
          </a:xfrm>
          <a:prstGeom prst="rect">
            <a:avLst/>
          </a:prstGeom>
          <a:noFill/>
          <a:ln/>
        </p:spPr>
        <p:txBody>
          <a:bodyPr wrap="square" lIns="0" tIns="0" rIns="0" bIns="0" rtlCol="0" anchor="ctr"/>
          <a:lstStyle/>
          <a:p>
            <a:pPr indent="0" marL="0">
              <a:buNone/>
            </a:pPr>
            <a:r>
              <a:rPr lang="en-US" sz="1500" b="1" dirty="0">
                <a:solidFill>
                  <a:srgbClr val="7A1220"/>
                </a:solidFill>
                <a:latin typeface="Calibri" pitchFamily="34" charset="0"/>
                <a:ea typeface="Calibri" pitchFamily="34" charset="-122"/>
                <a:cs typeface="Calibri" pitchFamily="34" charset="-120"/>
              </a:rPr>
              <a:t>Anxious, restless, repetitive — then drowsy</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Compensated, then uncompensated</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The dividing line is blood pressure — and crossing it is the emergency</a:t>
            </a:r>
            <a:endParaRPr lang="en-US" sz="1600" dirty="0"/>
          </a:p>
        </p:txBody>
      </p:sp>
      <p:sp>
        <p:nvSpPr>
          <p:cNvPr id="4" name="Shape 2"/>
          <p:cNvSpPr/>
          <p:nvPr/>
        </p:nvSpPr>
        <p:spPr>
          <a:xfrm>
            <a:off x="566928" y="1828800"/>
            <a:ext cx="5394960" cy="3200400"/>
          </a:xfrm>
          <a:prstGeom prst="roundRect">
            <a:avLst>
              <a:gd name="adj" fmla="val 1714"/>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Shape 3"/>
          <p:cNvSpPr/>
          <p:nvPr/>
        </p:nvSpPr>
        <p:spPr>
          <a:xfrm>
            <a:off x="932688" y="2084832"/>
            <a:ext cx="457200" cy="457200"/>
          </a:xfrm>
          <a:prstGeom prst="ellipse">
            <a:avLst/>
          </a:prstGeom>
          <a:solidFill>
            <a:srgbClr val="1F6F5C"/>
          </a:solidFill>
          <a:ln/>
        </p:spPr>
      </p:sp>
      <p:sp>
        <p:nvSpPr>
          <p:cNvPr id="6" name="Text 4"/>
          <p:cNvSpPr txBox="1"/>
          <p:nvPr/>
        </p:nvSpPr>
        <p:spPr>
          <a:xfrm>
            <a:off x="1527048" y="2103120"/>
            <a:ext cx="4114800" cy="411480"/>
          </a:xfrm>
          <a:prstGeom prst="rect">
            <a:avLst/>
          </a:prstGeom>
          <a:noFill/>
          <a:ln/>
        </p:spPr>
        <p:txBody>
          <a:bodyPr wrap="square" lIns="0" tIns="0" rIns="0" bIns="0" rtlCol="0" anchor="ctr"/>
          <a:lstStyle/>
          <a:p>
            <a:pPr indent="0" marL="0">
              <a:buNone/>
            </a:pPr>
            <a:r>
              <a:rPr lang="en-US" sz="2200" b="1" dirty="0">
                <a:solidFill>
                  <a:srgbClr val="1F6F5C"/>
                </a:solidFill>
                <a:latin typeface="Cambria" pitchFamily="34" charset="0"/>
                <a:ea typeface="Cambria" pitchFamily="34" charset="-122"/>
                <a:cs typeface="Cambria" pitchFamily="34" charset="-120"/>
              </a:rPr>
              <a:t>COMPENSATED</a:t>
            </a:r>
            <a:endParaRPr lang="en-US" sz="2200" dirty="0"/>
          </a:p>
        </p:txBody>
      </p:sp>
      <p:sp>
        <p:nvSpPr>
          <p:cNvPr id="7" name="Text 5"/>
          <p:cNvSpPr txBox="1"/>
          <p:nvPr/>
        </p:nvSpPr>
        <p:spPr>
          <a:xfrm>
            <a:off x="932688" y="2697480"/>
            <a:ext cx="4663440" cy="2103120"/>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Blood pressure still held up</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Tachycardic, pale, cool, anxious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Narrowing pulse pressure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In an adult this can last HOURS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This is where you are supposed to catch it</a:t>
            </a:r>
            <a:endParaRPr lang="en-US" sz="1600" dirty="0"/>
          </a:p>
        </p:txBody>
      </p:sp>
      <p:sp>
        <p:nvSpPr>
          <p:cNvPr id="8" name="Shape 6"/>
          <p:cNvSpPr/>
          <p:nvPr/>
        </p:nvSpPr>
        <p:spPr>
          <a:xfrm>
            <a:off x="6309360" y="1828800"/>
            <a:ext cx="5312664" cy="3200400"/>
          </a:xfrm>
          <a:prstGeom prst="roundRect">
            <a:avLst>
              <a:gd name="adj" fmla="val 1714"/>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9" name="Shape 7"/>
          <p:cNvSpPr/>
          <p:nvPr/>
        </p:nvSpPr>
        <p:spPr>
          <a:xfrm>
            <a:off x="6675120" y="2084832"/>
            <a:ext cx="457200" cy="457200"/>
          </a:xfrm>
          <a:prstGeom prst="ellipse">
            <a:avLst/>
          </a:prstGeom>
          <a:solidFill>
            <a:srgbClr val="7A1220"/>
          </a:solidFill>
          <a:ln/>
        </p:spPr>
      </p:sp>
      <p:sp>
        <p:nvSpPr>
          <p:cNvPr id="10" name="Text 8"/>
          <p:cNvSpPr txBox="1"/>
          <p:nvPr/>
        </p:nvSpPr>
        <p:spPr>
          <a:xfrm>
            <a:off x="7269480" y="2103120"/>
            <a:ext cx="4206240" cy="411480"/>
          </a:xfrm>
          <a:prstGeom prst="rect">
            <a:avLst/>
          </a:prstGeom>
          <a:noFill/>
          <a:ln/>
        </p:spPr>
        <p:txBody>
          <a:bodyPr wrap="square" lIns="0" tIns="0" rIns="0" bIns="0" rtlCol="0" anchor="ctr"/>
          <a:lstStyle/>
          <a:p>
            <a:pPr indent="0" marL="0">
              <a:buNone/>
            </a:pPr>
            <a:r>
              <a:rPr lang="en-US" sz="2200" b="1" dirty="0">
                <a:solidFill>
                  <a:srgbClr val="7A1220"/>
                </a:solidFill>
                <a:latin typeface="Cambria" pitchFamily="34" charset="0"/>
                <a:ea typeface="Cambria" pitchFamily="34" charset="-122"/>
                <a:cs typeface="Cambria" pitchFamily="34" charset="-120"/>
              </a:rPr>
              <a:t>UNCOMPENSATED</a:t>
            </a:r>
            <a:endParaRPr lang="en-US" sz="2200" dirty="0"/>
          </a:p>
        </p:txBody>
      </p:sp>
      <p:sp>
        <p:nvSpPr>
          <p:cNvPr id="11" name="Text 9"/>
          <p:cNvSpPr txBox="1"/>
          <p:nvPr/>
        </p:nvSpPr>
        <p:spPr>
          <a:xfrm>
            <a:off x="6675120" y="2697480"/>
            <a:ext cx="4937760" cy="2103120"/>
          </a:xfrm>
          <a:prstGeom prst="rect">
            <a:avLst/>
          </a:prstGeom>
          <a:noFill/>
          <a:ln/>
        </p:spPr>
        <p:txBody>
          <a:bodyPr wrap="square" lIns="0" tIns="0" rIns="0" bIns="0" rtlCol="0" anchor="t"/>
          <a:lstStyle/>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Blood pressure has fallen — the levers are exhausted</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Mentation drops: drowsy, then unresponsive</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Skin mottles; pulses go central-only</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Can progress to arrest in minutes</a:t>
            </a:r>
            <a:endParaRPr lang="en-US" sz="1600" dirty="0"/>
          </a:p>
          <a:p>
            <a:pPr marL="342900" indent="-342900">
              <a:spcAft>
                <a:spcPts val="800"/>
              </a:spcAft>
              <a:buSzPct val="100000"/>
              <a:buChar char="•"/>
            </a:pPr>
            <a:r>
              <a:rPr lang="en-US" sz="1600" dirty="0">
                <a:solidFill>
                  <a:srgbClr val="22252B"/>
                </a:solidFill>
                <a:latin typeface="Calibri" pitchFamily="34" charset="0"/>
                <a:ea typeface="Calibri" pitchFamily="34" charset="-122"/>
                <a:cs typeface="Calibri" pitchFamily="34" charset="-120"/>
              </a:rPr>
              <a:t>In a child this is nearly the end of the road</a:t>
            </a:r>
            <a:endParaRPr lang="en-US" sz="1600" dirty="0"/>
          </a:p>
        </p:txBody>
      </p:sp>
      <p:sp>
        <p:nvSpPr>
          <p:cNvPr id="12" name="Text 10"/>
          <p:cNvSpPr txBox="1"/>
          <p:nvPr/>
        </p:nvSpPr>
        <p:spPr>
          <a:xfrm>
            <a:off x="566928" y="5257800"/>
            <a:ext cx="11055096" cy="548640"/>
          </a:xfrm>
          <a:prstGeom prst="rect">
            <a:avLst/>
          </a:prstGeom>
          <a:noFill/>
          <a:ln/>
        </p:spPr>
        <p:txBody>
          <a:bodyPr wrap="square" lIns="0" tIns="0" rIns="0" bIns="0" rtlCol="0" anchor="ctr"/>
          <a:lstStyle/>
          <a:p>
            <a:pPr indent="0" marL="0">
              <a:buNone/>
            </a:pPr>
            <a:r>
              <a:rPr lang="en-US" sz="1350" i="1" dirty="0">
                <a:solidFill>
                  <a:srgbClr val="5D6470"/>
                </a:solidFill>
                <a:latin typeface="Calibri" pitchFamily="34" charset="0"/>
                <a:ea typeface="Calibri" pitchFamily="34" charset="-122"/>
                <a:cs typeface="Calibri" pitchFamily="34" charset="-120"/>
              </a:rPr>
              <a:t>“Hypotension indicates uncompensated shock, which may progress to cardiopulmonary failure within minutes.”  — NASEMSO National Model EMS Clinical Guidelines v3.0 (2022)</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84048"/>
            <a:ext cx="11055096" cy="822960"/>
          </a:xfrm>
          <a:prstGeom prst="rect">
            <a:avLst/>
          </a:prstGeom>
          <a:noFill/>
          <a:ln/>
        </p:spPr>
        <p:txBody>
          <a:bodyPr wrap="square" lIns="0" tIns="0" rIns="0" bIns="0" rtlCol="0" anchor="ctr"/>
          <a:lstStyle/>
          <a:p>
            <a:pPr indent="0" marL="0">
              <a:buNone/>
            </a:pPr>
            <a:r>
              <a:rPr lang="en-US" sz="3400" b="1" dirty="0">
                <a:solidFill>
                  <a:srgbClr val="22252B"/>
                </a:solidFill>
                <a:latin typeface="Cambria" pitchFamily="34" charset="0"/>
                <a:ea typeface="Cambria" pitchFamily="34" charset="-122"/>
                <a:cs typeface="Cambria" pitchFamily="34" charset="-120"/>
              </a:rPr>
              <a:t>One number that beats memorising thresholds</a:t>
            </a:r>
            <a:endParaRPr lang="en-US" sz="3400" dirty="0"/>
          </a:p>
        </p:txBody>
      </p:sp>
      <p:sp>
        <p:nvSpPr>
          <p:cNvPr id="3" name="Text 1"/>
          <p:cNvSpPr txBox="1"/>
          <p:nvPr/>
        </p:nvSpPr>
        <p:spPr>
          <a:xfrm>
            <a:off x="566928" y="1188720"/>
            <a:ext cx="11055096" cy="384048"/>
          </a:xfrm>
          <a:prstGeom prst="rect">
            <a:avLst/>
          </a:prstGeom>
          <a:noFill/>
          <a:ln/>
        </p:spPr>
        <p:txBody>
          <a:bodyPr wrap="square" lIns="0" tIns="0" rIns="0" bIns="0" rtlCol="0" anchor="ctr"/>
          <a:lstStyle/>
          <a:p>
            <a:pPr indent="0" marL="0">
              <a:buNone/>
            </a:pPr>
            <a:r>
              <a:rPr lang="en-US" sz="1600" dirty="0">
                <a:solidFill>
                  <a:srgbClr val="5D6470"/>
                </a:solidFill>
                <a:latin typeface="Calibri" pitchFamily="34" charset="0"/>
                <a:ea typeface="Calibri" pitchFamily="34" charset="-122"/>
                <a:cs typeface="Calibri" pitchFamily="34" charset="-120"/>
              </a:rPr>
              <a:t>Heart rate higher than systolic — no arithmetic required</a:t>
            </a:r>
            <a:endParaRPr lang="en-US" sz="1600" dirty="0"/>
          </a:p>
        </p:txBody>
      </p:sp>
      <p:sp>
        <p:nvSpPr>
          <p:cNvPr id="4" name="Shape 2"/>
          <p:cNvSpPr/>
          <p:nvPr/>
        </p:nvSpPr>
        <p:spPr>
          <a:xfrm>
            <a:off x="566928" y="1828800"/>
            <a:ext cx="5120640" cy="2286000"/>
          </a:xfrm>
          <a:prstGeom prst="roundRect">
            <a:avLst>
              <a:gd name="adj" fmla="val 2400"/>
            </a:avLst>
          </a:prstGeom>
          <a:solidFill>
            <a:srgbClr val="F6E9EB"/>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5" name="Text 3"/>
          <p:cNvSpPr txBox="1"/>
          <p:nvPr/>
        </p:nvSpPr>
        <p:spPr>
          <a:xfrm>
            <a:off x="932688" y="2148840"/>
            <a:ext cx="4389120" cy="1005840"/>
          </a:xfrm>
          <a:prstGeom prst="rect">
            <a:avLst/>
          </a:prstGeom>
          <a:noFill/>
          <a:ln/>
        </p:spPr>
        <p:txBody>
          <a:bodyPr wrap="square" lIns="0" tIns="0" rIns="0" bIns="0" rtlCol="0" anchor="ctr"/>
          <a:lstStyle/>
          <a:p>
            <a:pPr indent="0" marL="0">
              <a:buNone/>
            </a:pPr>
            <a:r>
              <a:rPr lang="en-US" sz="6000" b="1" dirty="0">
                <a:solidFill>
                  <a:srgbClr val="7A1220"/>
                </a:solidFill>
                <a:latin typeface="Cambria" pitchFamily="34" charset="0"/>
                <a:ea typeface="Cambria" pitchFamily="34" charset="-122"/>
                <a:cs typeface="Cambria" pitchFamily="34" charset="-120"/>
              </a:rPr>
              <a:t>HR &gt; SBP</a:t>
            </a:r>
            <a:endParaRPr lang="en-US" sz="6000" dirty="0"/>
          </a:p>
        </p:txBody>
      </p:sp>
      <p:sp>
        <p:nvSpPr>
          <p:cNvPr id="6" name="Text 4"/>
          <p:cNvSpPr txBox="1"/>
          <p:nvPr/>
        </p:nvSpPr>
        <p:spPr>
          <a:xfrm>
            <a:off x="932688" y="3200400"/>
            <a:ext cx="4389120" cy="73152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If the pulse number passes the top blood-pressure number, treat that patient as badly hurt.</a:t>
            </a:r>
            <a:endParaRPr lang="en-US" sz="1600" dirty="0"/>
          </a:p>
        </p:txBody>
      </p:sp>
      <p:sp>
        <p:nvSpPr>
          <p:cNvPr id="7" name="Shape 5"/>
          <p:cNvSpPr/>
          <p:nvPr/>
        </p:nvSpPr>
        <p:spPr>
          <a:xfrm>
            <a:off x="6035040" y="1828800"/>
            <a:ext cx="5586984" cy="2286000"/>
          </a:xfrm>
          <a:prstGeom prst="roundRect">
            <a:avLst>
              <a:gd name="adj" fmla="val 2400"/>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8" name="Text 6"/>
          <p:cNvSpPr txBox="1"/>
          <p:nvPr/>
        </p:nvSpPr>
        <p:spPr>
          <a:xfrm>
            <a:off x="6400800" y="2057400"/>
            <a:ext cx="4937760" cy="365760"/>
          </a:xfrm>
          <a:prstGeom prst="rect">
            <a:avLst/>
          </a:prstGeom>
          <a:noFill/>
          <a:ln/>
        </p:spPr>
        <p:txBody>
          <a:bodyPr wrap="square" lIns="0" tIns="0" rIns="0" bIns="0" rtlCol="0" anchor="ctr"/>
          <a:lstStyle/>
          <a:p>
            <a:pPr indent="0" marL="0">
              <a:buNone/>
            </a:pPr>
            <a:r>
              <a:rPr lang="en-US" sz="1500" b="1" dirty="0">
                <a:solidFill>
                  <a:srgbClr val="5D6470"/>
                </a:solidFill>
                <a:latin typeface="Calibri" pitchFamily="34" charset="0"/>
                <a:ea typeface="Calibri" pitchFamily="34" charset="-122"/>
                <a:cs typeface="Calibri" pitchFamily="34" charset="-120"/>
              </a:rPr>
              <a:t>And the threshold is age-adjusted</a:t>
            </a:r>
            <a:endParaRPr lang="en-US" sz="1500" dirty="0"/>
          </a:p>
        </p:txBody>
      </p:sp>
      <p:sp>
        <p:nvSpPr>
          <p:cNvPr id="9" name="Text 7"/>
          <p:cNvSpPr txBox="1"/>
          <p:nvPr/>
        </p:nvSpPr>
        <p:spPr>
          <a:xfrm>
            <a:off x="6400800" y="2487168"/>
            <a:ext cx="2468880" cy="41148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Age 10–64</a:t>
            </a:r>
            <a:endParaRPr lang="en-US" sz="1600" dirty="0"/>
          </a:p>
        </p:txBody>
      </p:sp>
      <p:sp>
        <p:nvSpPr>
          <p:cNvPr id="10" name="Text 8"/>
          <p:cNvSpPr txBox="1"/>
          <p:nvPr/>
        </p:nvSpPr>
        <p:spPr>
          <a:xfrm>
            <a:off x="8961120" y="2487168"/>
            <a:ext cx="2560320" cy="411480"/>
          </a:xfrm>
          <a:prstGeom prst="rect">
            <a:avLst/>
          </a:prstGeom>
          <a:noFill/>
          <a:ln/>
        </p:spPr>
        <p:txBody>
          <a:bodyPr wrap="square" lIns="0" tIns="0" rIns="0" bIns="0" rtlCol="0" anchor="ctr"/>
          <a:lstStyle/>
          <a:p>
            <a:pPr indent="0" marL="0">
              <a:buNone/>
            </a:pPr>
            <a:r>
              <a:rPr lang="en-US" sz="1600" b="1" dirty="0">
                <a:solidFill>
                  <a:srgbClr val="22252B"/>
                </a:solidFill>
                <a:latin typeface="Calibri" pitchFamily="34" charset="0"/>
                <a:ea typeface="Calibri" pitchFamily="34" charset="-122"/>
                <a:cs typeface="Calibri" pitchFamily="34" charset="-120"/>
              </a:rPr>
              <a:t>SBP under 90</a:t>
            </a:r>
            <a:endParaRPr lang="en-US" sz="1600" dirty="0"/>
          </a:p>
        </p:txBody>
      </p:sp>
      <p:sp>
        <p:nvSpPr>
          <p:cNvPr id="11" name="Text 9"/>
          <p:cNvSpPr txBox="1"/>
          <p:nvPr/>
        </p:nvSpPr>
        <p:spPr>
          <a:xfrm>
            <a:off x="6400800" y="2990088"/>
            <a:ext cx="2468880" cy="41148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Age 65 and over</a:t>
            </a:r>
            <a:endParaRPr lang="en-US" sz="1600" dirty="0"/>
          </a:p>
        </p:txBody>
      </p:sp>
      <p:sp>
        <p:nvSpPr>
          <p:cNvPr id="12" name="Text 10"/>
          <p:cNvSpPr txBox="1"/>
          <p:nvPr/>
        </p:nvSpPr>
        <p:spPr>
          <a:xfrm>
            <a:off x="8961120" y="2990088"/>
            <a:ext cx="2560320" cy="411480"/>
          </a:xfrm>
          <a:prstGeom prst="rect">
            <a:avLst/>
          </a:prstGeom>
          <a:noFill/>
          <a:ln/>
        </p:spPr>
        <p:txBody>
          <a:bodyPr wrap="square" lIns="0" tIns="0" rIns="0" bIns="0" rtlCol="0" anchor="ctr"/>
          <a:lstStyle/>
          <a:p>
            <a:pPr indent="0" marL="0">
              <a:buNone/>
            </a:pPr>
            <a:r>
              <a:rPr lang="en-US" sz="1600" b="1" dirty="0">
                <a:solidFill>
                  <a:srgbClr val="7A1220"/>
                </a:solidFill>
                <a:latin typeface="Calibri" pitchFamily="34" charset="0"/>
                <a:ea typeface="Calibri" pitchFamily="34" charset="-122"/>
                <a:cs typeface="Calibri" pitchFamily="34" charset="-120"/>
              </a:rPr>
              <a:t>SBP under 110</a:t>
            </a:r>
            <a:endParaRPr lang="en-US" sz="1600" dirty="0"/>
          </a:p>
        </p:txBody>
      </p:sp>
      <p:sp>
        <p:nvSpPr>
          <p:cNvPr id="13" name="Text 11"/>
          <p:cNvSpPr txBox="1"/>
          <p:nvPr/>
        </p:nvSpPr>
        <p:spPr>
          <a:xfrm>
            <a:off x="6400800" y="3493008"/>
            <a:ext cx="2468880" cy="411480"/>
          </a:xfrm>
          <a:prstGeom prst="rect">
            <a:avLst/>
          </a:prstGeom>
          <a:noFill/>
          <a:ln/>
        </p:spPr>
        <p:txBody>
          <a:bodyPr wrap="square" lIns="0" tIns="0" rIns="0" bIns="0" rtlCol="0" anchor="ctr"/>
          <a:lstStyle/>
          <a:p>
            <a:pPr indent="0" marL="0">
              <a:buNone/>
            </a:pPr>
            <a:r>
              <a:rPr lang="en-US" sz="1600" dirty="0">
                <a:solidFill>
                  <a:srgbClr val="22252B"/>
                </a:solidFill>
                <a:latin typeface="Calibri" pitchFamily="34" charset="0"/>
                <a:ea typeface="Calibri" pitchFamily="34" charset="-122"/>
                <a:cs typeface="Calibri" pitchFamily="34" charset="-120"/>
              </a:rPr>
              <a:t>Age 0–9</a:t>
            </a:r>
            <a:endParaRPr lang="en-US" sz="1600" dirty="0"/>
          </a:p>
        </p:txBody>
      </p:sp>
      <p:sp>
        <p:nvSpPr>
          <p:cNvPr id="14" name="Text 12"/>
          <p:cNvSpPr txBox="1"/>
          <p:nvPr/>
        </p:nvSpPr>
        <p:spPr>
          <a:xfrm>
            <a:off x="8961120" y="3493008"/>
            <a:ext cx="2560320" cy="411480"/>
          </a:xfrm>
          <a:prstGeom prst="rect">
            <a:avLst/>
          </a:prstGeom>
          <a:noFill/>
          <a:ln/>
        </p:spPr>
        <p:txBody>
          <a:bodyPr wrap="square" lIns="0" tIns="0" rIns="0" bIns="0" rtlCol="0" anchor="ctr"/>
          <a:lstStyle/>
          <a:p>
            <a:pPr indent="0" marL="0">
              <a:buNone/>
            </a:pPr>
            <a:r>
              <a:rPr lang="en-US" sz="1600" b="1" dirty="0">
                <a:solidFill>
                  <a:srgbClr val="22252B"/>
                </a:solidFill>
                <a:latin typeface="Calibri" pitchFamily="34" charset="0"/>
                <a:ea typeface="Calibri" pitchFamily="34" charset="-122"/>
                <a:cs typeface="Calibri" pitchFamily="34" charset="-120"/>
              </a:rPr>
              <a:t>SBP under 70 + (2 × age)</a:t>
            </a:r>
            <a:endParaRPr lang="en-US" sz="1600" dirty="0"/>
          </a:p>
        </p:txBody>
      </p:sp>
      <p:sp>
        <p:nvSpPr>
          <p:cNvPr id="15" name="Shape 13"/>
          <p:cNvSpPr/>
          <p:nvPr/>
        </p:nvSpPr>
        <p:spPr>
          <a:xfrm>
            <a:off x="566928" y="4343400"/>
            <a:ext cx="11055096" cy="1417320"/>
          </a:xfrm>
          <a:prstGeom prst="roundRect">
            <a:avLst>
              <a:gd name="adj" fmla="val 3226"/>
            </a:avLst>
          </a:prstGeom>
          <a:solidFill>
            <a:srgbClr val="FBF1DE"/>
          </a:solidFill>
          <a:ln w="12700">
            <a:solidFill>
              <a:srgbClr val="8A5A12"/>
            </a:solidFill>
            <a:prstDash val="solid"/>
          </a:ln>
        </p:spPr>
      </p:sp>
      <p:sp>
        <p:nvSpPr>
          <p:cNvPr id="16" name="Shape 14"/>
          <p:cNvSpPr/>
          <p:nvPr/>
        </p:nvSpPr>
        <p:spPr>
          <a:xfrm>
            <a:off x="768096" y="4544568"/>
            <a:ext cx="310896" cy="310896"/>
          </a:xfrm>
          <a:prstGeom prst="ellipse">
            <a:avLst/>
          </a:prstGeom>
          <a:solidFill>
            <a:srgbClr val="8A5A12"/>
          </a:solidFill>
          <a:ln/>
        </p:spPr>
      </p:sp>
      <p:sp>
        <p:nvSpPr>
          <p:cNvPr id="17" name="Text 15"/>
          <p:cNvSpPr txBox="1"/>
          <p:nvPr/>
        </p:nvSpPr>
        <p:spPr>
          <a:xfrm>
            <a:off x="768096" y="4535424"/>
            <a:ext cx="310896" cy="329184"/>
          </a:xfrm>
          <a:prstGeom prst="rect">
            <a:avLst/>
          </a:prstGeom>
          <a:noFill/>
          <a:ln/>
        </p:spPr>
        <p:txBody>
          <a:bodyPr wrap="square" lIns="0" tIns="0" rIns="0" bIns="0" rtlCol="0" anchor="ctr"/>
          <a:lstStyle/>
          <a:p>
            <a:pPr algn="ctr" indent="0" marL="0">
              <a:buNone/>
            </a:pPr>
            <a:r>
              <a:rPr lang="en-US" sz="1700" b="1" dirty="0">
                <a:solidFill>
                  <a:srgbClr val="FBF1DE"/>
                </a:solidFill>
                <a:latin typeface="Cambria" pitchFamily="34" charset="0"/>
                <a:ea typeface="Cambria" pitchFamily="34" charset="-122"/>
                <a:cs typeface="Cambria" pitchFamily="34" charset="-120"/>
              </a:rPr>
              <a:t>!</a:t>
            </a:r>
            <a:endParaRPr lang="en-US" sz="1700" dirty="0"/>
          </a:p>
        </p:txBody>
      </p:sp>
      <p:sp>
        <p:nvSpPr>
          <p:cNvPr id="18" name="Text 16"/>
          <p:cNvSpPr txBox="1"/>
          <p:nvPr/>
        </p:nvSpPr>
        <p:spPr>
          <a:xfrm>
            <a:off x="1188720" y="4526280"/>
            <a:ext cx="2743200" cy="274320"/>
          </a:xfrm>
          <a:prstGeom prst="rect">
            <a:avLst/>
          </a:prstGeom>
          <a:noFill/>
          <a:ln/>
        </p:spPr>
        <p:txBody>
          <a:bodyPr wrap="square" lIns="0" tIns="0" rIns="0" bIns="0" rtlCol="0" anchor="ctr"/>
          <a:lstStyle/>
          <a:p>
            <a:pPr indent="0" marL="0">
              <a:buNone/>
            </a:pPr>
            <a:r>
              <a:rPr lang="en-US" sz="1150" b="1" spc="140" kern="0" dirty="0">
                <a:solidFill>
                  <a:srgbClr val="8A5A12"/>
                </a:solidFill>
                <a:latin typeface="Calibri" pitchFamily="34" charset="0"/>
                <a:ea typeface="Calibri" pitchFamily="34" charset="-122"/>
                <a:cs typeface="Calibri" pitchFamily="34" charset="-120"/>
              </a:rPr>
              <a:t>EXAM NOTE</a:t>
            </a:r>
            <a:endParaRPr lang="en-US" sz="1150" dirty="0"/>
          </a:p>
        </p:txBody>
      </p:sp>
      <p:sp>
        <p:nvSpPr>
          <p:cNvPr id="19" name="Text 17"/>
          <p:cNvSpPr txBox="1"/>
          <p:nvPr/>
        </p:nvSpPr>
        <p:spPr>
          <a:xfrm>
            <a:off x="1188720" y="4818888"/>
            <a:ext cx="10158984" cy="758952"/>
          </a:xfrm>
          <a:prstGeom prst="rect">
            <a:avLst/>
          </a:prstGeom>
          <a:noFill/>
          <a:ln/>
        </p:spPr>
        <p:txBody>
          <a:bodyPr wrap="square" lIns="0" tIns="0" rIns="0" bIns="0" rtlCol="0" anchor="t"/>
          <a:lstStyle/>
          <a:p>
            <a:pPr indent="0" marL="0">
              <a:buNone/>
            </a:pPr>
            <a:r>
              <a:rPr lang="en-US" sz="1400" dirty="0">
                <a:solidFill>
                  <a:srgbClr val="22252B"/>
                </a:solidFill>
                <a:latin typeface="Calibri" pitchFamily="34" charset="0"/>
                <a:ea typeface="Calibri" pitchFamily="34" charset="-122"/>
                <a:cs typeface="Calibri" pitchFamily="34" charset="-120"/>
              </a:rPr>
              <a:t>An 80-year-old with a systolic of 100 meets a RED trauma-triage criterion. Many textbooks teach one adult number — 90 — and that number misses the geriatric patient entirely. Source: National Guideline for the Field Triage of Injured Patients (2021/22), which Montana distributes.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E9EB"/>
        </a:solidFill>
      </p:bgPr>
    </p:bg>
    <p:spTree>
      <p:nvGrpSpPr>
        <p:cNvPr id="1" name=""/>
        <p:cNvGrpSpPr/>
        <p:nvPr/>
      </p:nvGrpSpPr>
      <p:grpSpPr>
        <a:xfrm>
          <a:off x="0" y="0"/>
          <a:ext cx="0" cy="0"/>
          <a:chOff x="0" y="0"/>
          <a:chExt cx="0" cy="0"/>
        </a:xfrm>
      </p:grpSpPr>
      <p:sp>
        <p:nvSpPr>
          <p:cNvPr id="2" name="Shape 0"/>
          <p:cNvSpPr/>
          <p:nvPr/>
        </p:nvSpPr>
        <p:spPr>
          <a:xfrm>
            <a:off x="566928" y="457200"/>
            <a:ext cx="2286000" cy="402336"/>
          </a:xfrm>
          <a:prstGeom prst="roundRect">
            <a:avLst>
              <a:gd name="adj" fmla="val 18182"/>
            </a:avLst>
          </a:prstGeom>
          <a:solidFill>
            <a:srgbClr val="7A1220"/>
          </a:solidFill>
          <a:ln/>
        </p:spPr>
      </p:sp>
      <p:sp>
        <p:nvSpPr>
          <p:cNvPr id="3" name="Text 1"/>
          <p:cNvSpPr txBox="1"/>
          <p:nvPr/>
        </p:nvSpPr>
        <p:spPr>
          <a:xfrm>
            <a:off x="566928" y="457200"/>
            <a:ext cx="2286000" cy="402336"/>
          </a:xfrm>
          <a:prstGeom prst="rect">
            <a:avLst/>
          </a:prstGeom>
          <a:noFill/>
          <a:ln/>
        </p:spPr>
        <p:txBody>
          <a:bodyPr wrap="square" lIns="0" tIns="0" rIns="0" bIns="0" rtlCol="0" anchor="ctr"/>
          <a:lstStyle/>
          <a:p>
            <a:pPr algn="ctr" indent="0" marL="0">
              <a:buNone/>
            </a:pPr>
            <a:r>
              <a:rPr lang="en-US" sz="1250" b="1" spc="200" kern="0" dirty="0">
                <a:solidFill>
                  <a:srgbClr val="FFFFFF"/>
                </a:solidFill>
                <a:latin typeface="Calibri" pitchFamily="34" charset="0"/>
                <a:ea typeface="Calibri" pitchFamily="34" charset="-122"/>
                <a:cs typeface="Calibri" pitchFamily="34" charset="-120"/>
              </a:rPr>
              <a:t>CHECKPOINT</a:t>
            </a:r>
            <a:endParaRPr lang="en-US" sz="1250" dirty="0"/>
          </a:p>
        </p:txBody>
      </p:sp>
      <p:sp>
        <p:nvSpPr>
          <p:cNvPr id="4" name="Text 2"/>
          <p:cNvSpPr txBox="1"/>
          <p:nvPr/>
        </p:nvSpPr>
        <p:spPr>
          <a:xfrm>
            <a:off x="566928" y="1115568"/>
            <a:ext cx="11055096" cy="1600200"/>
          </a:xfrm>
          <a:prstGeom prst="rect">
            <a:avLst/>
          </a:prstGeom>
          <a:noFill/>
          <a:ln/>
        </p:spPr>
        <p:txBody>
          <a:bodyPr wrap="square" lIns="0" tIns="0" rIns="0" bIns="0" rtlCol="0" anchor="ctr"/>
          <a:lstStyle/>
          <a:p>
            <a:pPr indent="0" marL="0">
              <a:buNone/>
            </a:pPr>
            <a:r>
              <a:rPr lang="en-US" sz="2900" b="1" dirty="0">
                <a:solidFill>
                  <a:srgbClr val="22252B"/>
                </a:solidFill>
                <a:latin typeface="Cambria" pitchFamily="34" charset="0"/>
                <a:ea typeface="Cambria" pitchFamily="34" charset="-122"/>
                <a:cs typeface="Cambria" pitchFamily="34" charset="-120"/>
              </a:rPr>
              <a:t>Which of these four patients is in shock?</a:t>
            </a:r>
            <a:endParaRPr lang="en-US" sz="2900" dirty="0"/>
          </a:p>
        </p:txBody>
      </p:sp>
      <p:sp>
        <p:nvSpPr>
          <p:cNvPr id="5" name="Shape 3"/>
          <p:cNvSpPr/>
          <p:nvPr/>
        </p:nvSpPr>
        <p:spPr>
          <a:xfrm>
            <a:off x="566928"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6" name="Shape 4"/>
          <p:cNvSpPr/>
          <p:nvPr/>
        </p:nvSpPr>
        <p:spPr>
          <a:xfrm>
            <a:off x="786384" y="3090672"/>
            <a:ext cx="420624" cy="420624"/>
          </a:xfrm>
          <a:prstGeom prst="ellipse">
            <a:avLst/>
          </a:prstGeom>
          <a:solidFill>
            <a:srgbClr val="7A1220"/>
          </a:solidFill>
          <a:ln/>
        </p:spPr>
      </p:sp>
      <p:sp>
        <p:nvSpPr>
          <p:cNvPr id="7" name="Text 5"/>
          <p:cNvSpPr txBox="1"/>
          <p:nvPr/>
        </p:nvSpPr>
        <p:spPr>
          <a:xfrm>
            <a:off x="786384"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A</a:t>
            </a:r>
            <a:endParaRPr lang="en-US" sz="1800" dirty="0"/>
          </a:p>
        </p:txBody>
      </p:sp>
      <p:sp>
        <p:nvSpPr>
          <p:cNvPr id="8" name="Text 6"/>
          <p:cNvSpPr txBox="1"/>
          <p:nvPr/>
        </p:nvSpPr>
        <p:spPr>
          <a:xfrm>
            <a:off x="786384"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68-year-old, BP 88/50, HR 62, warm and dry, on a beta blocker, feels fine</a:t>
            </a:r>
            <a:endParaRPr lang="en-US" sz="1550" dirty="0"/>
          </a:p>
        </p:txBody>
      </p:sp>
      <p:sp>
        <p:nvSpPr>
          <p:cNvPr id="9" name="Shape 7"/>
          <p:cNvSpPr/>
          <p:nvPr/>
        </p:nvSpPr>
        <p:spPr>
          <a:xfrm>
            <a:off x="3399282"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0" name="Shape 8"/>
          <p:cNvSpPr/>
          <p:nvPr/>
        </p:nvSpPr>
        <p:spPr>
          <a:xfrm>
            <a:off x="3618738" y="3090672"/>
            <a:ext cx="420624" cy="420624"/>
          </a:xfrm>
          <a:prstGeom prst="ellipse">
            <a:avLst/>
          </a:prstGeom>
          <a:solidFill>
            <a:srgbClr val="7A1220"/>
          </a:solidFill>
          <a:ln/>
        </p:spPr>
      </p:sp>
      <p:sp>
        <p:nvSpPr>
          <p:cNvPr id="11" name="Text 9"/>
          <p:cNvSpPr txBox="1"/>
          <p:nvPr/>
        </p:nvSpPr>
        <p:spPr>
          <a:xfrm>
            <a:off x="3618738"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B</a:t>
            </a:r>
            <a:endParaRPr lang="en-US" sz="1800" dirty="0"/>
          </a:p>
        </p:txBody>
      </p:sp>
      <p:sp>
        <p:nvSpPr>
          <p:cNvPr id="12" name="Text 10"/>
          <p:cNvSpPr txBox="1"/>
          <p:nvPr/>
        </p:nvSpPr>
        <p:spPr>
          <a:xfrm>
            <a:off x="3618738"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24-year-old, BP 118/96, HR 124, cool and damp, anxious, after a fall</a:t>
            </a:r>
            <a:endParaRPr lang="en-US" sz="1550" dirty="0"/>
          </a:p>
        </p:txBody>
      </p:sp>
      <p:sp>
        <p:nvSpPr>
          <p:cNvPr id="13" name="Shape 11"/>
          <p:cNvSpPr/>
          <p:nvPr/>
        </p:nvSpPr>
        <p:spPr>
          <a:xfrm>
            <a:off x="6231636"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4" name="Shape 12"/>
          <p:cNvSpPr/>
          <p:nvPr/>
        </p:nvSpPr>
        <p:spPr>
          <a:xfrm>
            <a:off x="6451092" y="3090672"/>
            <a:ext cx="420624" cy="420624"/>
          </a:xfrm>
          <a:prstGeom prst="ellipse">
            <a:avLst/>
          </a:prstGeom>
          <a:solidFill>
            <a:srgbClr val="7A1220"/>
          </a:solidFill>
          <a:ln/>
        </p:spPr>
      </p:sp>
      <p:sp>
        <p:nvSpPr>
          <p:cNvPr id="15" name="Text 13"/>
          <p:cNvSpPr txBox="1"/>
          <p:nvPr/>
        </p:nvSpPr>
        <p:spPr>
          <a:xfrm>
            <a:off x="6451092"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C</a:t>
            </a:r>
            <a:endParaRPr lang="en-US" sz="1800" dirty="0"/>
          </a:p>
        </p:txBody>
      </p:sp>
      <p:sp>
        <p:nvSpPr>
          <p:cNvPr id="16" name="Text 14"/>
          <p:cNvSpPr txBox="1"/>
          <p:nvPr/>
        </p:nvSpPr>
        <p:spPr>
          <a:xfrm>
            <a:off x="6451092"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40-year-old, BP 96/60, HR 88, alert, pink and warm, normal for her</a:t>
            </a:r>
            <a:endParaRPr lang="en-US" sz="1550" dirty="0"/>
          </a:p>
        </p:txBody>
      </p:sp>
      <p:sp>
        <p:nvSpPr>
          <p:cNvPr id="17" name="Shape 15"/>
          <p:cNvSpPr/>
          <p:nvPr/>
        </p:nvSpPr>
        <p:spPr>
          <a:xfrm>
            <a:off x="9063990" y="2880360"/>
            <a:ext cx="2558034" cy="1874520"/>
          </a:xfrm>
          <a:prstGeom prst="roundRect">
            <a:avLst>
              <a:gd name="adj" fmla="val 2927"/>
            </a:avLst>
          </a:prstGeom>
          <a:solidFill>
            <a:srgbClr val="FFFFFF"/>
          </a:solidFill>
          <a:ln w="12700">
            <a:solidFill>
              <a:srgbClr val="D8DCE3"/>
            </a:solidFill>
            <a:prstDash val="solid"/>
          </a:ln>
          <a:effectLst>
            <a:outerShdw sx="100000" sy="100000" kx="0" ky="0" algn="bl" rotWithShape="0" blurRad="127000" dist="12700" dir="5400000">
              <a:srgbClr val="000000">
                <a:alpha val="7000"/>
              </a:srgbClr>
            </a:outerShdw>
          </a:effectLst>
        </p:spPr>
      </p:sp>
      <p:sp>
        <p:nvSpPr>
          <p:cNvPr id="18" name="Shape 16"/>
          <p:cNvSpPr/>
          <p:nvPr/>
        </p:nvSpPr>
        <p:spPr>
          <a:xfrm>
            <a:off x="9283446" y="3090672"/>
            <a:ext cx="420624" cy="420624"/>
          </a:xfrm>
          <a:prstGeom prst="ellipse">
            <a:avLst/>
          </a:prstGeom>
          <a:solidFill>
            <a:srgbClr val="7A1220"/>
          </a:solidFill>
          <a:ln/>
        </p:spPr>
      </p:sp>
      <p:sp>
        <p:nvSpPr>
          <p:cNvPr id="19" name="Text 17"/>
          <p:cNvSpPr txBox="1"/>
          <p:nvPr/>
        </p:nvSpPr>
        <p:spPr>
          <a:xfrm>
            <a:off x="9283446" y="3099816"/>
            <a:ext cx="420624" cy="41148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D</a:t>
            </a:r>
            <a:endParaRPr lang="en-US" sz="1800" dirty="0"/>
          </a:p>
        </p:txBody>
      </p:sp>
      <p:sp>
        <p:nvSpPr>
          <p:cNvPr id="20" name="Text 18"/>
          <p:cNvSpPr txBox="1"/>
          <p:nvPr/>
        </p:nvSpPr>
        <p:spPr>
          <a:xfrm>
            <a:off x="9283446" y="3639312"/>
            <a:ext cx="2119122" cy="960120"/>
          </a:xfrm>
          <a:prstGeom prst="rect">
            <a:avLst/>
          </a:prstGeom>
          <a:noFill/>
          <a:ln/>
        </p:spPr>
        <p:txBody>
          <a:bodyPr wrap="square" lIns="0" tIns="0" rIns="0" bIns="0" rtlCol="0" anchor="t"/>
          <a:lstStyle/>
          <a:p>
            <a:pPr indent="0" marL="0">
              <a:buNone/>
            </a:pPr>
            <a:r>
              <a:rPr lang="en-US" sz="1550" dirty="0">
                <a:solidFill>
                  <a:srgbClr val="22252B"/>
                </a:solidFill>
                <a:latin typeface="Calibri" pitchFamily="34" charset="0"/>
                <a:ea typeface="Calibri" pitchFamily="34" charset="-122"/>
                <a:cs typeface="Calibri" pitchFamily="34" charset="-120"/>
              </a:rPr>
              <a:t>More than one of these</a:t>
            </a:r>
            <a:endParaRPr lang="en-US" sz="1550" dirty="0"/>
          </a:p>
        </p:txBody>
      </p:sp>
      <p:sp>
        <p:nvSpPr>
          <p:cNvPr id="21" name="Shape 19"/>
          <p:cNvSpPr/>
          <p:nvPr/>
        </p:nvSpPr>
        <p:spPr>
          <a:xfrm>
            <a:off x="566928" y="5029200"/>
            <a:ext cx="11055096" cy="914400"/>
          </a:xfrm>
          <a:prstGeom prst="roundRect">
            <a:avLst>
              <a:gd name="adj" fmla="val 5000"/>
            </a:avLst>
          </a:prstGeom>
          <a:solidFill>
            <a:srgbClr val="FFFFFF"/>
          </a:solidFill>
          <a:ln w="12700">
            <a:solidFill>
              <a:srgbClr val="7A1220"/>
            </a:solidFill>
            <a:prstDash val="solid"/>
          </a:ln>
        </p:spPr>
      </p:sp>
      <p:sp>
        <p:nvSpPr>
          <p:cNvPr id="22" name="Text 20"/>
          <p:cNvSpPr txBox="1"/>
          <p:nvPr/>
        </p:nvSpPr>
        <p:spPr>
          <a:xfrm>
            <a:off x="886968" y="5029200"/>
            <a:ext cx="10415016" cy="914400"/>
          </a:xfrm>
          <a:prstGeom prst="rect">
            <a:avLst/>
          </a:prstGeom>
          <a:noFill/>
          <a:ln/>
        </p:spPr>
        <p:txBody>
          <a:bodyPr wrap="square" lIns="0" tIns="0" rIns="0" bIns="0" rtlCol="0" anchor="ctr"/>
          <a:lstStyle/>
          <a:p>
            <a:pPr indent="0" marL="0">
              <a:buNone/>
            </a:pPr>
            <a:r>
              <a:rPr lang="en-US" sz="1550" i="1" dirty="0">
                <a:solidFill>
                  <a:srgbClr val="22252B"/>
                </a:solidFill>
                <a:latin typeface="Calibri" pitchFamily="34" charset="0"/>
                <a:ea typeface="Calibri" pitchFamily="34" charset="-122"/>
                <a:cs typeface="Calibri" pitchFamily="34" charset="-120"/>
              </a:rPr>
              <a:t>Everyone commits first — hands up on your letter. Then argue with your neighbour. Then I'll teach. Then we vote again.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Shock — Initial EMT Course</dc:title>
  <dc:subject>PptxGenJS Presentation</dc:subject>
  <dc:creator>MT AcuteCare</dc:creator>
  <cp:lastModifiedBy>MT AcuteCare</cp:lastModifiedBy>
  <cp:revision>1</cp:revision>
  <dcterms:created xsi:type="dcterms:W3CDTF">2026-08-28T22:39:54Z</dcterms:created>
  <dcterms:modified xsi:type="dcterms:W3CDTF">2026-08-28T22:39:54Z</dcterms:modified>
</cp:coreProperties>
</file>